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arlow" panose="00000500000000000000" pitchFamily="2" charset="0"/>
      <p:regular r:id="rId22"/>
    </p:embeddedFont>
    <p:embeddedFont>
      <p:font typeface="Barlow Bold" panose="020B0604020202020204" charset="0"/>
      <p:regular r:id="rId23"/>
    </p:embeddedFont>
    <p:embeddedFont>
      <p:font typeface="Barlow Bold Italics" panose="020B0604020202020204" charset="0"/>
      <p:regular r:id="rId24"/>
    </p:embeddedFont>
    <p:embeddedFont>
      <p:font typeface="Barlow Italics" panose="020B0604020202020204" charset="0"/>
      <p:regular r:id="rId25"/>
    </p:embeddedFont>
    <p:embeddedFont>
      <p:font typeface="Barlow Semi-Bold" panose="020B0604020202020204" charset="0"/>
      <p:regular r:id="rId26"/>
    </p:embeddedFont>
    <p:embeddedFont>
      <p:font typeface="Canva Sans Bold" panose="020B0604020202020204" charset="0"/>
      <p:regular r:id="rId27"/>
    </p:embeddedFont>
    <p:embeddedFont>
      <p:font typeface="Canva Sans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E2D2B-59AC-4B1F-B84A-731E0391F0A5}" type="datetimeFigureOut">
              <a:rPr lang="en-IN" smtClean="0"/>
              <a:t>27-12-2024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BFDD5-2FCA-4340-A025-B951D6F7E25D}" type="slidenum">
              <a:rPr lang="en-IN" smtClean="0"/>
              <a:t>‹#›</a:t>
            </a:fld>
            <a:endParaRPr lang="en-IN"/>
          </a:p>
        </p:txBody>
      </p:sp>
    </p:spTree>
    <p:extLst>
      <p:ext uri="{BB962C8B-B14F-4D97-AF65-F5344CB8AC3E}">
        <p14:creationId xmlns:p14="http://schemas.microsoft.com/office/powerpoint/2010/main" val="176188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2BFDD5-2FCA-4340-A025-B951D6F7E25D}" type="slidenum">
              <a:rPr lang="en-IN" smtClean="0"/>
              <a:t>11</a:t>
            </a:fld>
            <a:endParaRPr lang="en-IN"/>
          </a:p>
        </p:txBody>
      </p:sp>
    </p:spTree>
    <p:extLst>
      <p:ext uri="{BB962C8B-B14F-4D97-AF65-F5344CB8AC3E}">
        <p14:creationId xmlns:p14="http://schemas.microsoft.com/office/powerpoint/2010/main" val="1540482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www.linkedin.com/in/surajmaurya1" TargetMode="External"/><Relationship Id="rId5" Type="http://schemas.openxmlformats.org/officeDocument/2006/relationships/image" Target="../media/image4.svg"/><Relationship Id="rId10" Type="http://schemas.openxmlformats.org/officeDocument/2006/relationships/hyperlink" Target="https://github.com/surajmaurya2"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7.svg"/><Relationship Id="rId7" Type="http://schemas.openxmlformats.org/officeDocument/2006/relationships/image" Target="../media/image2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9.svg"/><Relationship Id="rId5" Type="http://schemas.openxmlformats.org/officeDocument/2006/relationships/image" Target="../media/image49.png"/><Relationship Id="rId10" Type="http://schemas.openxmlformats.org/officeDocument/2006/relationships/image" Target="../media/image38.png"/><Relationship Id="rId4" Type="http://schemas.openxmlformats.org/officeDocument/2006/relationships/image" Target="../media/image48.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hyperlink" Target="https://drive.google.com/file/d/1SyvFC5WFlQgLK1IjCCmVm1qkosu_XtGk/view?usp=drive_link" TargetMode="External"/><Relationship Id="rId5" Type="http://schemas.openxmlformats.org/officeDocument/2006/relationships/image" Target="../media/image57.sv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59.png"/><Relationship Id="rId7"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hyperlink" Target="https://drive.google.com/file/d/1cTZGH-JDF_IgduYbOWAekLYfYZeLrMl3/view?usp=drive_link" TargetMode="External"/><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39.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bhijitdahatonde/swiggy-restuarant-datase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hyperlink" Target="https://drive.google.com/file/d/1XlMv6fHU7jD4kSid0KBPTVbDQtR7CESZ/view?usp=drive_link"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drive.google.com/file/d/1bmwGLvPIu4H6sLz0lzQyL1UF1Po6aPEv/view?usp=sharing"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hyperlink" Target="https://drive.google.com/file/d/1kxgn89BtqiORxXOGzk0wBqSg7ssACwS0/view?usp=shar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hyperlink" Target="https://drive.google.com/file/d/1wVPbBhp0426XHsytjHBYW_9Zh-sIiyE5/view?usp=sharing" TargetMode="External"/><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hyperlink" Target="https://drive.google.com/file/d/15g5vpvCjdP0OQKvHrg7p2moVyz85ctnJ/view?usp=sharing" TargetMode="External"/><Relationship Id="rId3" Type="http://schemas.openxmlformats.org/officeDocument/2006/relationships/image" Target="../media/image15.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sv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rot="-1187103">
            <a:off x="14263557" y="4964463"/>
            <a:ext cx="833395" cy="833395"/>
            <a:chOff x="0" y="0"/>
            <a:chExt cx="812800" cy="812800"/>
          </a:xfrm>
        </p:grpSpPr>
        <p:sp>
          <p:nvSpPr>
            <p:cNvPr id="3" name="Freeform 3"/>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65B6D"/>
            </a:solidFill>
          </p:spPr>
        </p:sp>
        <p:sp>
          <p:nvSpPr>
            <p:cNvPr id="4" name="TextBox 4"/>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5" name="Freeform 5"/>
          <p:cNvSpPr/>
          <p:nvPr/>
        </p:nvSpPr>
        <p:spPr>
          <a:xfrm>
            <a:off x="4078700" y="75007"/>
            <a:ext cx="9546009" cy="9546009"/>
          </a:xfrm>
          <a:custGeom>
            <a:avLst/>
            <a:gdLst/>
            <a:ahLst/>
            <a:cxnLst/>
            <a:rect l="l" t="t" r="r" b="b"/>
            <a:pathLst>
              <a:path w="9546009" h="9546009">
                <a:moveTo>
                  <a:pt x="0" y="0"/>
                </a:moveTo>
                <a:lnTo>
                  <a:pt x="9546009" y="0"/>
                </a:lnTo>
                <a:lnTo>
                  <a:pt x="9546009" y="9546009"/>
                </a:lnTo>
                <a:lnTo>
                  <a:pt x="0" y="9546009"/>
                </a:lnTo>
                <a:lnTo>
                  <a:pt x="0" y="0"/>
                </a:lnTo>
                <a:close/>
              </a:path>
            </a:pathLst>
          </a:custGeom>
          <a:blipFill>
            <a:blip r:embed="rId2">
              <a:alphaModFix amt="24000"/>
            </a:blip>
            <a:stretch>
              <a:fillRect/>
            </a:stretch>
          </a:blipFill>
        </p:spPr>
      </p:sp>
      <p:sp>
        <p:nvSpPr>
          <p:cNvPr id="6" name="Freeform 6"/>
          <p:cNvSpPr/>
          <p:nvPr/>
        </p:nvSpPr>
        <p:spPr>
          <a:xfrm>
            <a:off x="14680254" y="7423660"/>
            <a:ext cx="3317578" cy="2425979"/>
          </a:xfrm>
          <a:custGeom>
            <a:avLst/>
            <a:gdLst/>
            <a:ahLst/>
            <a:cxnLst/>
            <a:rect l="l" t="t" r="r" b="b"/>
            <a:pathLst>
              <a:path w="3317578" h="2425979">
                <a:moveTo>
                  <a:pt x="0" y="0"/>
                </a:moveTo>
                <a:lnTo>
                  <a:pt x="3317578" y="0"/>
                </a:lnTo>
                <a:lnTo>
                  <a:pt x="3317578" y="2425979"/>
                </a:lnTo>
                <a:lnTo>
                  <a:pt x="0" y="2425979"/>
                </a:lnTo>
                <a:lnTo>
                  <a:pt x="0" y="0"/>
                </a:lnTo>
                <a:close/>
              </a:path>
            </a:pathLst>
          </a:custGeom>
          <a:blipFill>
            <a:blip r:embed="rId3">
              <a:alphaModFix amt="32999"/>
            </a:blip>
            <a:stretch>
              <a:fillRect/>
            </a:stretch>
          </a:blipFill>
        </p:spPr>
      </p:sp>
      <p:sp>
        <p:nvSpPr>
          <p:cNvPr id="7" name="Freeform 7"/>
          <p:cNvSpPr/>
          <p:nvPr/>
        </p:nvSpPr>
        <p:spPr>
          <a:xfrm>
            <a:off x="516819" y="394942"/>
            <a:ext cx="2515123" cy="2515123"/>
          </a:xfrm>
          <a:custGeom>
            <a:avLst/>
            <a:gdLst/>
            <a:ahLst/>
            <a:cxnLst/>
            <a:rect l="l" t="t" r="r" b="b"/>
            <a:pathLst>
              <a:path w="2515123" h="2515123">
                <a:moveTo>
                  <a:pt x="0" y="0"/>
                </a:moveTo>
                <a:lnTo>
                  <a:pt x="2515123" y="0"/>
                </a:lnTo>
                <a:lnTo>
                  <a:pt x="2515123" y="2515124"/>
                </a:lnTo>
                <a:lnTo>
                  <a:pt x="0" y="2515124"/>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sp>
      <p:sp>
        <p:nvSpPr>
          <p:cNvPr id="8" name="Freeform 8"/>
          <p:cNvSpPr/>
          <p:nvPr/>
        </p:nvSpPr>
        <p:spPr>
          <a:xfrm>
            <a:off x="285295" y="9685357"/>
            <a:ext cx="328564" cy="328564"/>
          </a:xfrm>
          <a:custGeom>
            <a:avLst/>
            <a:gdLst/>
            <a:ahLst/>
            <a:cxnLst/>
            <a:rect l="l" t="t" r="r" b="b"/>
            <a:pathLst>
              <a:path w="328564" h="328564">
                <a:moveTo>
                  <a:pt x="0" y="0"/>
                </a:moveTo>
                <a:lnTo>
                  <a:pt x="328564" y="0"/>
                </a:lnTo>
                <a:lnTo>
                  <a:pt x="328564" y="328564"/>
                </a:lnTo>
                <a:lnTo>
                  <a:pt x="0" y="328564"/>
                </a:lnTo>
                <a:lnTo>
                  <a:pt x="0" y="0"/>
                </a:lnTo>
                <a:close/>
              </a:path>
            </a:pathLst>
          </a:custGeom>
          <a:blipFill>
            <a:blip r:embed="rId6"/>
            <a:stretch>
              <a:fillRect/>
            </a:stretch>
          </a:blipFill>
        </p:spPr>
      </p:sp>
      <p:sp>
        <p:nvSpPr>
          <p:cNvPr id="9" name="Freeform 9"/>
          <p:cNvSpPr/>
          <p:nvPr/>
        </p:nvSpPr>
        <p:spPr>
          <a:xfrm>
            <a:off x="266976" y="9075699"/>
            <a:ext cx="365203" cy="365203"/>
          </a:xfrm>
          <a:custGeom>
            <a:avLst/>
            <a:gdLst/>
            <a:ahLst/>
            <a:cxnLst/>
            <a:rect l="l" t="t" r="r" b="b"/>
            <a:pathLst>
              <a:path w="365203" h="365203">
                <a:moveTo>
                  <a:pt x="0" y="0"/>
                </a:moveTo>
                <a:lnTo>
                  <a:pt x="365203" y="0"/>
                </a:lnTo>
                <a:lnTo>
                  <a:pt x="365203" y="365202"/>
                </a:lnTo>
                <a:lnTo>
                  <a:pt x="0" y="365202"/>
                </a:lnTo>
                <a:lnTo>
                  <a:pt x="0" y="0"/>
                </a:lnTo>
                <a:close/>
              </a:path>
            </a:pathLst>
          </a:custGeom>
          <a:blipFill>
            <a:blip r:embed="rId7"/>
            <a:stretch>
              <a:fillRect/>
            </a:stretch>
          </a:blipFill>
        </p:spPr>
      </p:sp>
      <p:sp>
        <p:nvSpPr>
          <p:cNvPr id="10" name="Freeform 10"/>
          <p:cNvSpPr/>
          <p:nvPr/>
        </p:nvSpPr>
        <p:spPr>
          <a:xfrm>
            <a:off x="17386876" y="9388348"/>
            <a:ext cx="796712" cy="796712"/>
          </a:xfrm>
          <a:custGeom>
            <a:avLst/>
            <a:gdLst/>
            <a:ahLst/>
            <a:cxnLst/>
            <a:rect l="l" t="t" r="r" b="b"/>
            <a:pathLst>
              <a:path w="796712" h="796712">
                <a:moveTo>
                  <a:pt x="0" y="0"/>
                </a:moveTo>
                <a:lnTo>
                  <a:pt x="796712" y="0"/>
                </a:lnTo>
                <a:lnTo>
                  <a:pt x="796712" y="796712"/>
                </a:lnTo>
                <a:lnTo>
                  <a:pt x="0" y="7967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711941" y="2547398"/>
            <a:ext cx="14864118" cy="2178800"/>
          </a:xfrm>
          <a:prstGeom prst="rect">
            <a:avLst/>
          </a:prstGeom>
        </p:spPr>
        <p:txBody>
          <a:bodyPr lIns="0" tIns="0" rIns="0" bIns="0" rtlCol="0" anchor="t">
            <a:spAutoFit/>
          </a:bodyPr>
          <a:lstStyle/>
          <a:p>
            <a:pPr algn="ctr">
              <a:lnSpc>
                <a:spcPts val="16466"/>
              </a:lnSpc>
            </a:pPr>
            <a:r>
              <a:rPr lang="en-US" sz="16143" b="1">
                <a:solidFill>
                  <a:srgbClr val="1D4355"/>
                </a:solidFill>
                <a:latin typeface="Barlow Bold"/>
                <a:ea typeface="Barlow Bold"/>
                <a:cs typeface="Barlow Bold"/>
                <a:sym typeface="Barlow Bold"/>
              </a:rPr>
              <a:t>SQL Project</a:t>
            </a:r>
          </a:p>
        </p:txBody>
      </p:sp>
      <p:sp>
        <p:nvSpPr>
          <p:cNvPr id="12" name="TextBox 12"/>
          <p:cNvSpPr txBox="1"/>
          <p:nvPr/>
        </p:nvSpPr>
        <p:spPr>
          <a:xfrm>
            <a:off x="6752496" y="4956595"/>
            <a:ext cx="4198416" cy="1483072"/>
          </a:xfrm>
          <a:prstGeom prst="rect">
            <a:avLst/>
          </a:prstGeom>
        </p:spPr>
        <p:txBody>
          <a:bodyPr lIns="0" tIns="0" rIns="0" bIns="0" rtlCol="0" anchor="t">
            <a:spAutoFit/>
          </a:bodyPr>
          <a:lstStyle/>
          <a:p>
            <a:pPr algn="ctr">
              <a:lnSpc>
                <a:spcPts val="5930"/>
              </a:lnSpc>
            </a:pPr>
            <a:r>
              <a:rPr lang="en-US" sz="4236" b="1" spc="16">
                <a:solidFill>
                  <a:srgbClr val="1D4355"/>
                </a:solidFill>
                <a:latin typeface="Barlow Bold"/>
                <a:ea typeface="Barlow Bold"/>
                <a:cs typeface="Barlow Bold"/>
                <a:sym typeface="Barlow Bold"/>
              </a:rPr>
              <a:t>By </a:t>
            </a:r>
          </a:p>
          <a:p>
            <a:pPr algn="ctr">
              <a:lnSpc>
                <a:spcPts val="5930"/>
              </a:lnSpc>
              <a:spcBef>
                <a:spcPct val="0"/>
              </a:spcBef>
            </a:pPr>
            <a:r>
              <a:rPr lang="en-US" sz="4236" b="1" spc="16">
                <a:solidFill>
                  <a:srgbClr val="1D4355"/>
                </a:solidFill>
                <a:latin typeface="Barlow Bold"/>
                <a:ea typeface="Barlow Bold"/>
                <a:cs typeface="Barlow Bold"/>
                <a:sym typeface="Barlow Bold"/>
              </a:rPr>
              <a:t>Suraj Maurya</a:t>
            </a:r>
          </a:p>
        </p:txBody>
      </p:sp>
      <p:sp>
        <p:nvSpPr>
          <p:cNvPr id="13" name="TextBox 13"/>
          <p:cNvSpPr txBox="1"/>
          <p:nvPr/>
        </p:nvSpPr>
        <p:spPr>
          <a:xfrm>
            <a:off x="3962935" y="6968100"/>
            <a:ext cx="10362129" cy="946889"/>
          </a:xfrm>
          <a:prstGeom prst="rect">
            <a:avLst/>
          </a:prstGeom>
        </p:spPr>
        <p:txBody>
          <a:bodyPr lIns="0" tIns="0" rIns="0" bIns="0" rtlCol="0" anchor="t">
            <a:spAutoFit/>
          </a:bodyPr>
          <a:lstStyle/>
          <a:p>
            <a:pPr algn="r">
              <a:lnSpc>
                <a:spcPts val="7659"/>
              </a:lnSpc>
              <a:spcBef>
                <a:spcPct val="0"/>
              </a:spcBef>
            </a:pPr>
            <a:r>
              <a:rPr lang="en-US" sz="5470" b="1" u="sng">
                <a:solidFill>
                  <a:srgbClr val="1D4355"/>
                </a:solidFill>
                <a:latin typeface="Barlow Semi-Bold"/>
                <a:ea typeface="Barlow Semi-Bold"/>
                <a:cs typeface="Barlow Semi-Bold"/>
                <a:sym typeface="Barlow Semi-Bold"/>
              </a:rPr>
              <a:t>Swiggy Restaurants Data Analysis</a:t>
            </a:r>
          </a:p>
        </p:txBody>
      </p:sp>
      <p:sp>
        <p:nvSpPr>
          <p:cNvPr id="14" name="TextBox 14"/>
          <p:cNvSpPr txBox="1"/>
          <p:nvPr/>
        </p:nvSpPr>
        <p:spPr>
          <a:xfrm>
            <a:off x="711704" y="9090152"/>
            <a:ext cx="1312426" cy="298196"/>
          </a:xfrm>
          <a:prstGeom prst="rect">
            <a:avLst/>
          </a:prstGeom>
        </p:spPr>
        <p:txBody>
          <a:bodyPr lIns="0" tIns="0" rIns="0" bIns="0" rtlCol="0" anchor="t">
            <a:spAutoFit/>
          </a:bodyPr>
          <a:lstStyle/>
          <a:p>
            <a:pPr algn="l">
              <a:lnSpc>
                <a:spcPts val="2464"/>
              </a:lnSpc>
            </a:pPr>
            <a:r>
              <a:rPr lang="en-US" sz="1760">
                <a:solidFill>
                  <a:srgbClr val="1D4355"/>
                </a:solidFill>
                <a:latin typeface="Barlow"/>
                <a:ea typeface="Barlow"/>
                <a:cs typeface="Barlow"/>
                <a:sym typeface="Barlow"/>
                <a:hlinkClick r:id="rId10" tooltip="https://github.com/surajmaurya2"/>
              </a:rPr>
              <a:t>surajmaurya2</a:t>
            </a:r>
          </a:p>
        </p:txBody>
      </p:sp>
      <p:sp>
        <p:nvSpPr>
          <p:cNvPr id="15" name="TextBox 15"/>
          <p:cNvSpPr txBox="1"/>
          <p:nvPr/>
        </p:nvSpPr>
        <p:spPr>
          <a:xfrm>
            <a:off x="711704" y="9678855"/>
            <a:ext cx="1272858" cy="606320"/>
          </a:xfrm>
          <a:prstGeom prst="rect">
            <a:avLst/>
          </a:prstGeom>
        </p:spPr>
        <p:txBody>
          <a:bodyPr wrap="square" lIns="0" tIns="0" rIns="0" bIns="0" rtlCol="0" anchor="t">
            <a:spAutoFit/>
          </a:bodyPr>
          <a:lstStyle/>
          <a:p>
            <a:pPr algn="l">
              <a:lnSpc>
                <a:spcPts val="2470"/>
              </a:lnSpc>
            </a:pPr>
            <a:r>
              <a:rPr lang="en-US" sz="1764" dirty="0">
                <a:solidFill>
                  <a:srgbClr val="1D4355"/>
                </a:solidFill>
                <a:latin typeface="Barlow"/>
                <a:ea typeface="Barlow"/>
                <a:cs typeface="Barlow"/>
                <a:sym typeface="Barlow"/>
                <a:hlinkClick r:id="rId11" tooltip="https://www.linkedin.com/in/surajmaurya1"/>
              </a:rPr>
              <a:t>surajmaurya1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4578794" y="1498417"/>
            <a:ext cx="3709206" cy="8788583"/>
          </a:xfrm>
          <a:custGeom>
            <a:avLst/>
            <a:gdLst/>
            <a:ahLst/>
            <a:cxnLst/>
            <a:rect l="l" t="t" r="r" b="b"/>
            <a:pathLst>
              <a:path w="7418412" h="9106694">
                <a:moveTo>
                  <a:pt x="0" y="0"/>
                </a:moveTo>
                <a:lnTo>
                  <a:pt x="7418412" y="0"/>
                </a:lnTo>
                <a:lnTo>
                  <a:pt x="7418412" y="9106694"/>
                </a:lnTo>
                <a:lnTo>
                  <a:pt x="0" y="9106694"/>
                </a:lnTo>
                <a:lnTo>
                  <a:pt x="0" y="0"/>
                </a:lnTo>
                <a:close/>
              </a:path>
            </a:pathLst>
          </a:custGeom>
          <a:blipFill>
            <a:blip r:embed="rId2">
              <a:alphaModFix amt="6999"/>
              <a:extLst>
                <a:ext uri="{96DAC541-7B7A-43D3-8B79-37D633B846F1}">
                  <asvg:svgBlip xmlns:asvg="http://schemas.microsoft.com/office/drawing/2016/SVG/main" r:embed="rId3"/>
                </a:ext>
              </a:extLst>
            </a:blip>
            <a:stretch>
              <a:fillRect r="-100000" b="-3620"/>
            </a:stretch>
          </a:blipFill>
        </p:spPr>
      </p:sp>
      <p:grpSp>
        <p:nvGrpSpPr>
          <p:cNvPr id="3" name="Group 3"/>
          <p:cNvGrpSpPr/>
          <p:nvPr/>
        </p:nvGrpSpPr>
        <p:grpSpPr>
          <a:xfrm rot="1539013">
            <a:off x="15564433" y="6244598"/>
            <a:ext cx="816777" cy="816777"/>
            <a:chOff x="0" y="0"/>
            <a:chExt cx="812800" cy="812800"/>
          </a:xfrm>
        </p:grpSpPr>
        <p:sp>
          <p:nvSpPr>
            <p:cNvPr id="4" name="Freeform 4"/>
            <p:cNvSpPr/>
            <p:nvPr/>
          </p:nvSpPr>
          <p:spPr>
            <a:xfrm>
              <a:off x="60364" y="60364"/>
              <a:ext cx="692072" cy="692072"/>
            </a:xfrm>
            <a:custGeom>
              <a:avLst/>
              <a:gdLst/>
              <a:ahLst/>
              <a:cxnLst/>
              <a:rect l="l" t="t" r="r" b="b"/>
              <a:pathLst>
                <a:path w="692072" h="692072">
                  <a:moveTo>
                    <a:pt x="386122" y="25529"/>
                  </a:moveTo>
                  <a:lnTo>
                    <a:pt x="435265" y="130828"/>
                  </a:lnTo>
                  <a:cubicBezTo>
                    <a:pt x="461160" y="186313"/>
                    <a:pt x="505759" y="230912"/>
                    <a:pt x="561244" y="256807"/>
                  </a:cubicBezTo>
                  <a:lnTo>
                    <a:pt x="666543" y="305950"/>
                  </a:lnTo>
                  <a:cubicBezTo>
                    <a:pt x="682117" y="313218"/>
                    <a:pt x="692072" y="328849"/>
                    <a:pt x="692072" y="346036"/>
                  </a:cubicBezTo>
                  <a:cubicBezTo>
                    <a:pt x="692072" y="363223"/>
                    <a:pt x="682117" y="378854"/>
                    <a:pt x="666543" y="386122"/>
                  </a:cubicBezTo>
                  <a:lnTo>
                    <a:pt x="561244" y="435265"/>
                  </a:lnTo>
                  <a:cubicBezTo>
                    <a:pt x="505759" y="461160"/>
                    <a:pt x="461160" y="505759"/>
                    <a:pt x="435265" y="561244"/>
                  </a:cubicBezTo>
                  <a:lnTo>
                    <a:pt x="386122" y="666543"/>
                  </a:lnTo>
                  <a:cubicBezTo>
                    <a:pt x="378854" y="682117"/>
                    <a:pt x="363223" y="692072"/>
                    <a:pt x="346036" y="692072"/>
                  </a:cubicBezTo>
                  <a:cubicBezTo>
                    <a:pt x="328849" y="692072"/>
                    <a:pt x="313218" y="682117"/>
                    <a:pt x="305950" y="666543"/>
                  </a:cubicBezTo>
                  <a:lnTo>
                    <a:pt x="256807" y="561244"/>
                  </a:lnTo>
                  <a:cubicBezTo>
                    <a:pt x="230912" y="505759"/>
                    <a:pt x="186313" y="461160"/>
                    <a:pt x="130828" y="435265"/>
                  </a:cubicBezTo>
                  <a:lnTo>
                    <a:pt x="25529" y="386122"/>
                  </a:lnTo>
                  <a:cubicBezTo>
                    <a:pt x="9955" y="378854"/>
                    <a:pt x="0" y="363223"/>
                    <a:pt x="0" y="346036"/>
                  </a:cubicBezTo>
                  <a:cubicBezTo>
                    <a:pt x="0" y="328849"/>
                    <a:pt x="9955" y="313218"/>
                    <a:pt x="25529" y="305950"/>
                  </a:cubicBezTo>
                  <a:lnTo>
                    <a:pt x="130828" y="256807"/>
                  </a:lnTo>
                  <a:cubicBezTo>
                    <a:pt x="186313" y="230912"/>
                    <a:pt x="230912" y="186313"/>
                    <a:pt x="256807" y="130828"/>
                  </a:cubicBezTo>
                  <a:lnTo>
                    <a:pt x="305950" y="25529"/>
                  </a:lnTo>
                  <a:cubicBezTo>
                    <a:pt x="313218" y="9955"/>
                    <a:pt x="328849" y="0"/>
                    <a:pt x="346036" y="0"/>
                  </a:cubicBezTo>
                  <a:cubicBezTo>
                    <a:pt x="363223" y="0"/>
                    <a:pt x="378854" y="9955"/>
                    <a:pt x="386122" y="25529"/>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15667833" y="2722657"/>
            <a:ext cx="298563" cy="323885"/>
          </a:xfrm>
          <a:custGeom>
            <a:avLst/>
            <a:gdLst/>
            <a:ahLst/>
            <a:cxnLst/>
            <a:rect l="l" t="t" r="r" b="b"/>
            <a:pathLst>
              <a:path w="298563" h="323885">
                <a:moveTo>
                  <a:pt x="0" y="0"/>
                </a:moveTo>
                <a:lnTo>
                  <a:pt x="298563" y="0"/>
                </a:lnTo>
                <a:lnTo>
                  <a:pt x="298563" y="323885"/>
                </a:lnTo>
                <a:lnTo>
                  <a:pt x="0" y="323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94665" y="374314"/>
            <a:ext cx="17450347" cy="3225234"/>
          </a:xfrm>
          <a:prstGeom prst="rect">
            <a:avLst/>
          </a:prstGeom>
        </p:spPr>
        <p:txBody>
          <a:bodyPr lIns="0" tIns="0" rIns="0" bIns="0" rtlCol="0" anchor="t">
            <a:spAutoFit/>
          </a:bodyPr>
          <a:lstStyle/>
          <a:p>
            <a:pPr marL="0" lvl="0" indent="0" algn="l">
              <a:lnSpc>
                <a:spcPts val="4546"/>
              </a:lnSpc>
              <a:spcBef>
                <a:spcPct val="0"/>
              </a:spcBef>
            </a:pPr>
            <a:r>
              <a:rPr lang="en-US" sz="3247" b="1" u="none" strike="noStrike" spc="12">
                <a:solidFill>
                  <a:srgbClr val="1D4355"/>
                </a:solidFill>
                <a:latin typeface="Barlow Bold"/>
                <a:ea typeface="Barlow Bold"/>
                <a:cs typeface="Barlow Bold"/>
                <a:sym typeface="Barlow Bold"/>
              </a:rPr>
              <a:t>Key Insights:</a:t>
            </a:r>
          </a:p>
          <a:p>
            <a:pPr marL="657909" lvl="1" indent="-328955" algn="l">
              <a:lnSpc>
                <a:spcPts val="4266"/>
              </a:lnSpc>
              <a:buFont typeface="Arial"/>
              <a:buChar char="•"/>
            </a:pPr>
            <a:r>
              <a:rPr lang="en-US" sz="3047" u="none" strike="noStrike" spc="12">
                <a:solidFill>
                  <a:srgbClr val="1D4355"/>
                </a:solidFill>
                <a:latin typeface="Barlow"/>
                <a:ea typeface="Barlow"/>
                <a:cs typeface="Barlow"/>
                <a:sym typeface="Barlow"/>
              </a:rPr>
              <a:t>The 201-400 price range dominates with 4,137 restaurants, followed by the budget-friendly 0-200 range with 2,756.</a:t>
            </a:r>
          </a:p>
          <a:p>
            <a:pPr marL="657909" lvl="1" indent="-328955" algn="l">
              <a:lnSpc>
                <a:spcPts val="4266"/>
              </a:lnSpc>
              <a:buFont typeface="Arial"/>
              <a:buChar char="•"/>
            </a:pPr>
            <a:r>
              <a:rPr lang="en-US" sz="3047" u="none" strike="noStrike" spc="12">
                <a:solidFill>
                  <a:srgbClr val="1D4355"/>
                </a:solidFill>
                <a:latin typeface="Barlow"/>
                <a:ea typeface="Barlow"/>
                <a:cs typeface="Barlow"/>
                <a:sym typeface="Barlow"/>
              </a:rPr>
              <a:t>High-end restaurants (800+) account for just 418, while mid-tier (601-800) has the fewest with 289.</a:t>
            </a:r>
          </a:p>
          <a:p>
            <a:pPr marL="657909" lvl="1" indent="-328955" algn="l">
              <a:lnSpc>
                <a:spcPts val="4266"/>
              </a:lnSpc>
              <a:buFont typeface="Arial"/>
              <a:buChar char="•"/>
            </a:pPr>
            <a:r>
              <a:rPr lang="en-US" sz="3047" u="none" strike="noStrike" spc="12">
                <a:solidFill>
                  <a:srgbClr val="1D4355"/>
                </a:solidFill>
                <a:latin typeface="Barlow"/>
                <a:ea typeface="Barlow"/>
                <a:cs typeface="Barlow"/>
                <a:sym typeface="Barlow"/>
              </a:rPr>
              <a:t>Over 60% of restaurants fall in the price ranges of 0-400, indicating a significant focus on affordability.</a:t>
            </a:r>
          </a:p>
        </p:txBody>
      </p:sp>
      <p:sp>
        <p:nvSpPr>
          <p:cNvPr id="8" name="TextBox 8"/>
          <p:cNvSpPr txBox="1"/>
          <p:nvPr/>
        </p:nvSpPr>
        <p:spPr>
          <a:xfrm>
            <a:off x="394665" y="3815882"/>
            <a:ext cx="17450347" cy="1625448"/>
          </a:xfrm>
          <a:prstGeom prst="rect">
            <a:avLst/>
          </a:prstGeom>
        </p:spPr>
        <p:txBody>
          <a:bodyPr lIns="0" tIns="0" rIns="0" bIns="0" rtlCol="0" anchor="t">
            <a:spAutoFit/>
          </a:bodyPr>
          <a:lstStyle/>
          <a:p>
            <a:pPr algn="l">
              <a:lnSpc>
                <a:spcPts val="4523"/>
              </a:lnSpc>
            </a:pPr>
            <a:r>
              <a:rPr lang="en-US" sz="3230" b="1" spc="12">
                <a:solidFill>
                  <a:srgbClr val="1D4355"/>
                </a:solidFill>
                <a:latin typeface="Barlow Bold"/>
                <a:ea typeface="Barlow Bold"/>
                <a:cs typeface="Barlow Bold"/>
                <a:sym typeface="Barlow Bold"/>
              </a:rPr>
              <a:t>Highlight:</a:t>
            </a:r>
          </a:p>
          <a:p>
            <a:pPr marL="654386" lvl="1" indent="-327193" algn="l">
              <a:lnSpc>
                <a:spcPts val="4243"/>
              </a:lnSpc>
              <a:buFont typeface="Arial"/>
              <a:buChar char="•"/>
            </a:pPr>
            <a:r>
              <a:rPr lang="en-US" sz="3030" spc="12">
                <a:solidFill>
                  <a:srgbClr val="1D4355"/>
                </a:solidFill>
                <a:latin typeface="Barlow"/>
                <a:ea typeface="Barlow"/>
                <a:cs typeface="Barlow"/>
                <a:sym typeface="Barlow"/>
              </a:rPr>
              <a:t>Restaurants in the 201-400 range outnumber those in the 601-800 range by over 14 times, highlighting a gap in mid-tier options.</a:t>
            </a:r>
          </a:p>
        </p:txBody>
      </p:sp>
      <p:sp>
        <p:nvSpPr>
          <p:cNvPr id="9" name="TextBox 9"/>
          <p:cNvSpPr txBox="1"/>
          <p:nvPr/>
        </p:nvSpPr>
        <p:spPr>
          <a:xfrm>
            <a:off x="394665" y="5985089"/>
            <a:ext cx="17450347" cy="2691834"/>
          </a:xfrm>
          <a:prstGeom prst="rect">
            <a:avLst/>
          </a:prstGeom>
        </p:spPr>
        <p:txBody>
          <a:bodyPr lIns="0" tIns="0" rIns="0" bIns="0" rtlCol="0" anchor="t">
            <a:spAutoFit/>
          </a:bodyPr>
          <a:lstStyle/>
          <a:p>
            <a:pPr algn="l">
              <a:lnSpc>
                <a:spcPts val="4546"/>
              </a:lnSpc>
              <a:spcBef>
                <a:spcPct val="0"/>
              </a:spcBef>
            </a:pPr>
            <a:r>
              <a:rPr lang="en-US" sz="3247" b="1" spc="12">
                <a:solidFill>
                  <a:srgbClr val="1D4355"/>
                </a:solidFill>
                <a:latin typeface="Barlow Bold"/>
                <a:ea typeface="Barlow Bold"/>
                <a:cs typeface="Barlow Bold"/>
                <a:sym typeface="Barlow Bold"/>
              </a:rPr>
              <a:t>R</a:t>
            </a:r>
            <a:r>
              <a:rPr lang="en-US" sz="3247" b="1" u="none" strike="noStrike" spc="12">
                <a:solidFill>
                  <a:srgbClr val="1D4355"/>
                </a:solidFill>
                <a:latin typeface="Barlow Bold"/>
                <a:ea typeface="Barlow Bold"/>
                <a:cs typeface="Barlow Bold"/>
                <a:sym typeface="Barlow Bold"/>
              </a:rPr>
              <a:t>ecommendations:</a:t>
            </a:r>
          </a:p>
          <a:p>
            <a:pPr marL="657909" lvl="1" indent="-328955" algn="l">
              <a:lnSpc>
                <a:spcPts val="4266"/>
              </a:lnSpc>
              <a:spcBef>
                <a:spcPct val="0"/>
              </a:spcBef>
              <a:buFont typeface="Arial"/>
              <a:buChar char="•"/>
            </a:pPr>
            <a:r>
              <a:rPr lang="en-US" sz="3047" u="none" strike="noStrike" spc="12">
                <a:solidFill>
                  <a:srgbClr val="1D4355"/>
                </a:solidFill>
                <a:latin typeface="Barlow"/>
                <a:ea typeface="Barlow"/>
                <a:cs typeface="Barlow"/>
                <a:sym typeface="Barlow"/>
              </a:rPr>
              <a:t>Customer Focus: Design promotions or discounts targeting the highly competitive 201-400 range to attract more customers.</a:t>
            </a:r>
          </a:p>
          <a:p>
            <a:pPr marL="657909" lvl="1" indent="-328955" algn="l">
              <a:lnSpc>
                <a:spcPts val="4266"/>
              </a:lnSpc>
              <a:spcBef>
                <a:spcPct val="0"/>
              </a:spcBef>
              <a:buFont typeface="Arial"/>
              <a:buChar char="•"/>
            </a:pPr>
            <a:r>
              <a:rPr lang="en-US" sz="3047" u="none" strike="noStrike" spc="12">
                <a:solidFill>
                  <a:srgbClr val="1D4355"/>
                </a:solidFill>
                <a:latin typeface="Barlow"/>
                <a:ea typeface="Barlow"/>
                <a:cs typeface="Barlow"/>
                <a:sym typeface="Barlow"/>
              </a:rPr>
              <a:t>Market Gaps: Focus on onboarding more restaurants in the 601-800 range to fill the mid-tier gap.</a:t>
            </a:r>
          </a:p>
          <a:p>
            <a:pPr marL="657909" lvl="1" indent="-328955" algn="l">
              <a:lnSpc>
                <a:spcPts val="4266"/>
              </a:lnSpc>
              <a:spcBef>
                <a:spcPct val="0"/>
              </a:spcBef>
              <a:buFont typeface="Arial"/>
              <a:buChar char="•"/>
            </a:pPr>
            <a:r>
              <a:rPr lang="en-US" sz="3047" u="none" strike="noStrike" spc="12">
                <a:solidFill>
                  <a:srgbClr val="1D4355"/>
                </a:solidFill>
                <a:latin typeface="Barlow"/>
                <a:ea typeface="Barlow"/>
                <a:cs typeface="Barlow"/>
                <a:sym typeface="Barlow"/>
              </a:rPr>
              <a:t>High-End Appeal: Enhance visibility for premium (800+) options to capture affluent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10800000">
            <a:off x="1713418" y="3817132"/>
            <a:ext cx="11878076" cy="6469868"/>
          </a:xfrm>
          <a:custGeom>
            <a:avLst/>
            <a:gdLst/>
            <a:ahLst/>
            <a:cxnLst/>
            <a:rect l="l" t="t" r="r" b="b"/>
            <a:pathLst>
              <a:path w="11878076" h="10268083">
                <a:moveTo>
                  <a:pt x="0" y="0"/>
                </a:moveTo>
                <a:lnTo>
                  <a:pt x="11878076" y="0"/>
                </a:lnTo>
                <a:lnTo>
                  <a:pt x="11878076" y="10268083"/>
                </a:lnTo>
                <a:lnTo>
                  <a:pt x="0" y="10268083"/>
                </a:lnTo>
                <a:lnTo>
                  <a:pt x="0" y="0"/>
                </a:lnTo>
                <a:close/>
              </a:path>
            </a:pathLst>
          </a:custGeom>
          <a:blipFill>
            <a:blip r:embed="rId3">
              <a:alphaModFix amt="6999"/>
              <a:extLst>
                <a:ext uri="{96DAC541-7B7A-43D3-8B79-37D633B846F1}">
                  <asvg:svgBlip xmlns:asvg="http://schemas.microsoft.com/office/drawing/2016/SVG/main" r:embed="rId4"/>
                </a:ext>
              </a:extLst>
            </a:blip>
            <a:stretch>
              <a:fillRect t="-58706"/>
            </a:stretch>
          </a:blipFill>
        </p:spPr>
      </p:sp>
      <p:grpSp>
        <p:nvGrpSpPr>
          <p:cNvPr id="3" name="Group 3"/>
          <p:cNvGrpSpPr/>
          <p:nvPr/>
        </p:nvGrpSpPr>
        <p:grpSpPr>
          <a:xfrm rot="1539013">
            <a:off x="9419709" y="4497850"/>
            <a:ext cx="667432" cy="667432"/>
            <a:chOff x="0" y="0"/>
            <a:chExt cx="812800" cy="812800"/>
          </a:xfrm>
        </p:grpSpPr>
        <p:sp>
          <p:nvSpPr>
            <p:cNvPr id="4" name="Freeform 4"/>
            <p:cNvSpPr/>
            <p:nvPr/>
          </p:nvSpPr>
          <p:spPr>
            <a:xfrm>
              <a:off x="73871" y="73871"/>
              <a:ext cx="665058" cy="665058"/>
            </a:xfrm>
            <a:custGeom>
              <a:avLst/>
              <a:gdLst/>
              <a:ahLst/>
              <a:cxnLst/>
              <a:rect l="l" t="t" r="r" b="b"/>
              <a:pathLst>
                <a:path w="665058" h="665058">
                  <a:moveTo>
                    <a:pt x="381585" y="31241"/>
                  </a:moveTo>
                  <a:lnTo>
                    <a:pt x="412789" y="98102"/>
                  </a:lnTo>
                  <a:cubicBezTo>
                    <a:pt x="444477" y="166002"/>
                    <a:pt x="499056" y="220581"/>
                    <a:pt x="566956" y="252269"/>
                  </a:cubicBezTo>
                  <a:lnTo>
                    <a:pt x="633817" y="283473"/>
                  </a:lnTo>
                  <a:cubicBezTo>
                    <a:pt x="652876" y="292368"/>
                    <a:pt x="665058" y="311497"/>
                    <a:pt x="665058" y="332529"/>
                  </a:cubicBezTo>
                  <a:cubicBezTo>
                    <a:pt x="665058" y="353561"/>
                    <a:pt x="652876" y="372690"/>
                    <a:pt x="633817" y="381585"/>
                  </a:cubicBezTo>
                  <a:lnTo>
                    <a:pt x="566956" y="412789"/>
                  </a:lnTo>
                  <a:cubicBezTo>
                    <a:pt x="499056" y="444477"/>
                    <a:pt x="444477" y="499056"/>
                    <a:pt x="412789" y="566956"/>
                  </a:cubicBezTo>
                  <a:lnTo>
                    <a:pt x="381585" y="633817"/>
                  </a:lnTo>
                  <a:cubicBezTo>
                    <a:pt x="372690" y="652876"/>
                    <a:pt x="353561" y="665058"/>
                    <a:pt x="332529" y="665058"/>
                  </a:cubicBezTo>
                  <a:cubicBezTo>
                    <a:pt x="311497" y="665058"/>
                    <a:pt x="292368" y="652876"/>
                    <a:pt x="283473" y="633817"/>
                  </a:cubicBezTo>
                  <a:lnTo>
                    <a:pt x="252269" y="566956"/>
                  </a:lnTo>
                  <a:cubicBezTo>
                    <a:pt x="220581" y="499056"/>
                    <a:pt x="166002" y="444477"/>
                    <a:pt x="98102" y="412789"/>
                  </a:cubicBezTo>
                  <a:lnTo>
                    <a:pt x="31241" y="381585"/>
                  </a:lnTo>
                  <a:cubicBezTo>
                    <a:pt x="12182" y="372690"/>
                    <a:pt x="0" y="353561"/>
                    <a:pt x="0" y="332529"/>
                  </a:cubicBezTo>
                  <a:cubicBezTo>
                    <a:pt x="0" y="311497"/>
                    <a:pt x="12182" y="292368"/>
                    <a:pt x="31241" y="283473"/>
                  </a:cubicBezTo>
                  <a:lnTo>
                    <a:pt x="98102" y="252269"/>
                  </a:lnTo>
                  <a:cubicBezTo>
                    <a:pt x="166002" y="220581"/>
                    <a:pt x="220581" y="166002"/>
                    <a:pt x="252269" y="98102"/>
                  </a:cubicBezTo>
                  <a:lnTo>
                    <a:pt x="283473" y="31241"/>
                  </a:lnTo>
                  <a:cubicBezTo>
                    <a:pt x="292368" y="12182"/>
                    <a:pt x="311497" y="0"/>
                    <a:pt x="332529" y="0"/>
                  </a:cubicBezTo>
                  <a:cubicBezTo>
                    <a:pt x="353561" y="0"/>
                    <a:pt x="372690" y="12182"/>
                    <a:pt x="381585" y="31241"/>
                  </a:cubicBezTo>
                  <a:close/>
                </a:path>
              </a:pathLst>
            </a:custGeom>
            <a:solidFill>
              <a:srgbClr val="289DD2">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grpSp>
        <p:nvGrpSpPr>
          <p:cNvPr id="6" name="Group 6"/>
          <p:cNvGrpSpPr/>
          <p:nvPr/>
        </p:nvGrpSpPr>
        <p:grpSpPr>
          <a:xfrm rot="-1711282">
            <a:off x="6733384" y="8305134"/>
            <a:ext cx="667432" cy="667432"/>
            <a:chOff x="0" y="0"/>
            <a:chExt cx="812800" cy="812800"/>
          </a:xfrm>
        </p:grpSpPr>
        <p:sp>
          <p:nvSpPr>
            <p:cNvPr id="7" name="Freeform 7"/>
            <p:cNvSpPr/>
            <p:nvPr/>
          </p:nvSpPr>
          <p:spPr>
            <a:xfrm>
              <a:off x="73871" y="73871"/>
              <a:ext cx="665058" cy="665058"/>
            </a:xfrm>
            <a:custGeom>
              <a:avLst/>
              <a:gdLst/>
              <a:ahLst/>
              <a:cxnLst/>
              <a:rect l="l" t="t" r="r" b="b"/>
              <a:pathLst>
                <a:path w="665058" h="665058">
                  <a:moveTo>
                    <a:pt x="381585" y="31241"/>
                  </a:moveTo>
                  <a:lnTo>
                    <a:pt x="412789" y="98102"/>
                  </a:lnTo>
                  <a:cubicBezTo>
                    <a:pt x="444477" y="166002"/>
                    <a:pt x="499056" y="220581"/>
                    <a:pt x="566956" y="252269"/>
                  </a:cubicBezTo>
                  <a:lnTo>
                    <a:pt x="633817" y="283473"/>
                  </a:lnTo>
                  <a:cubicBezTo>
                    <a:pt x="652876" y="292368"/>
                    <a:pt x="665058" y="311497"/>
                    <a:pt x="665058" y="332529"/>
                  </a:cubicBezTo>
                  <a:cubicBezTo>
                    <a:pt x="665058" y="353561"/>
                    <a:pt x="652876" y="372690"/>
                    <a:pt x="633817" y="381585"/>
                  </a:cubicBezTo>
                  <a:lnTo>
                    <a:pt x="566956" y="412789"/>
                  </a:lnTo>
                  <a:cubicBezTo>
                    <a:pt x="499056" y="444477"/>
                    <a:pt x="444477" y="499056"/>
                    <a:pt x="412789" y="566956"/>
                  </a:cubicBezTo>
                  <a:lnTo>
                    <a:pt x="381585" y="633817"/>
                  </a:lnTo>
                  <a:cubicBezTo>
                    <a:pt x="372690" y="652876"/>
                    <a:pt x="353561" y="665058"/>
                    <a:pt x="332529" y="665058"/>
                  </a:cubicBezTo>
                  <a:cubicBezTo>
                    <a:pt x="311497" y="665058"/>
                    <a:pt x="292368" y="652876"/>
                    <a:pt x="283473" y="633817"/>
                  </a:cubicBezTo>
                  <a:lnTo>
                    <a:pt x="252269" y="566956"/>
                  </a:lnTo>
                  <a:cubicBezTo>
                    <a:pt x="220581" y="499056"/>
                    <a:pt x="166002" y="444477"/>
                    <a:pt x="98102" y="412789"/>
                  </a:cubicBezTo>
                  <a:lnTo>
                    <a:pt x="31241" y="381585"/>
                  </a:lnTo>
                  <a:cubicBezTo>
                    <a:pt x="12182" y="372690"/>
                    <a:pt x="0" y="353561"/>
                    <a:pt x="0" y="332529"/>
                  </a:cubicBezTo>
                  <a:cubicBezTo>
                    <a:pt x="0" y="311497"/>
                    <a:pt x="12182" y="292368"/>
                    <a:pt x="31241" y="283473"/>
                  </a:cubicBezTo>
                  <a:lnTo>
                    <a:pt x="98102" y="252269"/>
                  </a:lnTo>
                  <a:cubicBezTo>
                    <a:pt x="166002" y="220581"/>
                    <a:pt x="220581" y="166002"/>
                    <a:pt x="252269" y="98102"/>
                  </a:cubicBezTo>
                  <a:lnTo>
                    <a:pt x="283473" y="31241"/>
                  </a:lnTo>
                  <a:cubicBezTo>
                    <a:pt x="292368" y="12182"/>
                    <a:pt x="311497" y="0"/>
                    <a:pt x="332529" y="0"/>
                  </a:cubicBezTo>
                  <a:cubicBezTo>
                    <a:pt x="353561" y="0"/>
                    <a:pt x="372690" y="12182"/>
                    <a:pt x="381585" y="31241"/>
                  </a:cubicBezTo>
                  <a:close/>
                </a:path>
              </a:pathLst>
            </a:custGeom>
            <a:solidFill>
              <a:srgbClr val="289DD2">
                <a:alpha val="36863"/>
              </a:srgbClr>
            </a:solidFill>
          </p:spPr>
        </p:sp>
        <p:sp>
          <p:nvSpPr>
            <p:cNvPr id="8" name="TextBox 8"/>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9" name="Freeform 9"/>
          <p:cNvSpPr/>
          <p:nvPr/>
        </p:nvSpPr>
        <p:spPr>
          <a:xfrm>
            <a:off x="3230106" y="7091071"/>
            <a:ext cx="4644620" cy="2338898"/>
          </a:xfrm>
          <a:custGeom>
            <a:avLst/>
            <a:gdLst/>
            <a:ahLst/>
            <a:cxnLst/>
            <a:rect l="l" t="t" r="r" b="b"/>
            <a:pathLst>
              <a:path w="4644620" h="2338898">
                <a:moveTo>
                  <a:pt x="0" y="0"/>
                </a:moveTo>
                <a:lnTo>
                  <a:pt x="4644620" y="0"/>
                </a:lnTo>
                <a:lnTo>
                  <a:pt x="4644620" y="2338898"/>
                </a:lnTo>
                <a:lnTo>
                  <a:pt x="0" y="2338898"/>
                </a:lnTo>
                <a:lnTo>
                  <a:pt x="0" y="0"/>
                </a:lnTo>
                <a:close/>
              </a:path>
            </a:pathLst>
          </a:custGeom>
          <a:blipFill>
            <a:blip r:embed="rId5"/>
            <a:stretch>
              <a:fillRect/>
            </a:stretch>
          </a:blipFill>
        </p:spPr>
      </p:sp>
      <p:sp>
        <p:nvSpPr>
          <p:cNvPr id="10" name="Freeform 10"/>
          <p:cNvSpPr/>
          <p:nvPr/>
        </p:nvSpPr>
        <p:spPr>
          <a:xfrm>
            <a:off x="439236" y="3691791"/>
            <a:ext cx="7080425" cy="2742055"/>
          </a:xfrm>
          <a:custGeom>
            <a:avLst/>
            <a:gdLst/>
            <a:ahLst/>
            <a:cxnLst/>
            <a:rect l="l" t="t" r="r" b="b"/>
            <a:pathLst>
              <a:path w="7080425" h="2742055">
                <a:moveTo>
                  <a:pt x="0" y="0"/>
                </a:moveTo>
                <a:lnTo>
                  <a:pt x="7080425" y="0"/>
                </a:lnTo>
                <a:lnTo>
                  <a:pt x="7080425" y="2742055"/>
                </a:lnTo>
                <a:lnTo>
                  <a:pt x="0" y="2742055"/>
                </a:lnTo>
                <a:lnTo>
                  <a:pt x="0" y="0"/>
                </a:lnTo>
                <a:close/>
              </a:path>
            </a:pathLst>
          </a:custGeom>
          <a:blipFill>
            <a:blip r:embed="rId6"/>
            <a:stretch>
              <a:fillRect/>
            </a:stretch>
          </a:blipFill>
        </p:spPr>
      </p:sp>
      <p:sp>
        <p:nvSpPr>
          <p:cNvPr id="11" name="TextBox 11"/>
          <p:cNvSpPr txBox="1"/>
          <p:nvPr/>
        </p:nvSpPr>
        <p:spPr>
          <a:xfrm>
            <a:off x="1028700" y="1417518"/>
            <a:ext cx="16230600" cy="1616710"/>
          </a:xfrm>
          <a:prstGeom prst="rect">
            <a:avLst/>
          </a:prstGeom>
        </p:spPr>
        <p:txBody>
          <a:bodyPr lIns="0" tIns="0" rIns="0" bIns="0" rtlCol="0" anchor="t">
            <a:spAutoFit/>
          </a:bodyPr>
          <a:lstStyle/>
          <a:p>
            <a:pPr marL="0" lvl="0" indent="0" algn="l">
              <a:lnSpc>
                <a:spcPts val="4340"/>
              </a:lnSpc>
              <a:spcBef>
                <a:spcPct val="0"/>
              </a:spcBef>
            </a:pPr>
            <a:r>
              <a:rPr lang="en-US" sz="3100" u="none" strike="noStrike" spc="12">
                <a:solidFill>
                  <a:srgbClr val="1D4355"/>
                </a:solidFill>
                <a:latin typeface="Barlow"/>
                <a:ea typeface="Barlow"/>
                <a:cs typeface="Barlow"/>
                <a:sym typeface="Barlow"/>
              </a:rPr>
              <a:t>The query retrieves the top 5 restaurants with the highest total orders from the SWIGGY and Orders tables by performing a </a:t>
            </a:r>
            <a:r>
              <a:rPr lang="en-US" sz="3100" b="1" u="none" strike="noStrike" spc="12">
                <a:solidFill>
                  <a:srgbClr val="1D4355"/>
                </a:solidFill>
                <a:latin typeface="Barlow Bold"/>
                <a:ea typeface="Barlow Bold"/>
                <a:cs typeface="Barlow Bold"/>
                <a:sym typeface="Barlow Bold"/>
              </a:rPr>
              <a:t>join </a:t>
            </a:r>
            <a:r>
              <a:rPr lang="en-US" sz="3100" u="none" strike="noStrike" spc="12">
                <a:solidFill>
                  <a:srgbClr val="1D4355"/>
                </a:solidFill>
                <a:latin typeface="Barlow"/>
                <a:ea typeface="Barlow"/>
                <a:cs typeface="Barlow"/>
                <a:sym typeface="Barlow"/>
              </a:rPr>
              <a:t>on </a:t>
            </a:r>
            <a:r>
              <a:rPr lang="en-US" sz="3100" b="1" u="none" strike="noStrike" spc="12">
                <a:solidFill>
                  <a:srgbClr val="1D4355"/>
                </a:solidFill>
                <a:latin typeface="Barlow Bold"/>
                <a:ea typeface="Barlow Bold"/>
                <a:cs typeface="Barlow Bold"/>
                <a:sym typeface="Barlow Bold"/>
              </a:rPr>
              <a:t>Restaurant_id</a:t>
            </a:r>
            <a:r>
              <a:rPr lang="en-US" sz="3100" u="none" strike="noStrike" spc="12">
                <a:solidFill>
                  <a:srgbClr val="1D4355"/>
                </a:solidFill>
                <a:latin typeface="Barlow"/>
                <a:ea typeface="Barlow"/>
                <a:cs typeface="Barlow"/>
                <a:sym typeface="Barlow"/>
              </a:rPr>
              <a:t>. Results are sorted in descending order by </a:t>
            </a:r>
            <a:r>
              <a:rPr lang="en-US" sz="3100" b="1" u="none" strike="noStrike" spc="12">
                <a:solidFill>
                  <a:srgbClr val="1D4355"/>
                </a:solidFill>
                <a:latin typeface="Barlow Bold"/>
                <a:ea typeface="Barlow Bold"/>
                <a:cs typeface="Barlow Bold"/>
                <a:sym typeface="Barlow Bold"/>
              </a:rPr>
              <a:t>Total_orders</a:t>
            </a:r>
            <a:r>
              <a:rPr lang="en-US" sz="3100" u="none" strike="noStrike" spc="12">
                <a:solidFill>
                  <a:srgbClr val="1D4355"/>
                </a:solidFill>
                <a:latin typeface="Barlow"/>
                <a:ea typeface="Barlow"/>
                <a:cs typeface="Barlow"/>
                <a:sym typeface="Barlow"/>
              </a:rPr>
              <a:t>, with Noble Bake Food and Oven Story Pizza leading at 15,000 orders each.</a:t>
            </a:r>
          </a:p>
        </p:txBody>
      </p:sp>
      <p:sp>
        <p:nvSpPr>
          <p:cNvPr id="12" name="TextBox 12"/>
          <p:cNvSpPr txBox="1"/>
          <p:nvPr/>
        </p:nvSpPr>
        <p:spPr>
          <a:xfrm>
            <a:off x="3230106" y="294204"/>
            <a:ext cx="11827789"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Top 5 Most-Ordered Restaurants on Swiggy</a:t>
            </a:r>
          </a:p>
        </p:txBody>
      </p:sp>
      <p:sp>
        <p:nvSpPr>
          <p:cNvPr id="13" name="TextBox 13"/>
          <p:cNvSpPr txBox="1"/>
          <p:nvPr/>
        </p:nvSpPr>
        <p:spPr>
          <a:xfrm>
            <a:off x="8190429" y="3784884"/>
            <a:ext cx="9753124" cy="2669606"/>
          </a:xfrm>
          <a:prstGeom prst="rect">
            <a:avLst/>
          </a:prstGeom>
        </p:spPr>
        <p:txBody>
          <a:bodyPr lIns="0" tIns="0" rIns="0" bIns="0" rtlCol="0" anchor="t">
            <a:spAutoFit/>
          </a:bodyPr>
          <a:lstStyle/>
          <a:p>
            <a:pPr algn="just">
              <a:lnSpc>
                <a:spcPts val="3531"/>
              </a:lnSpc>
              <a:spcBef>
                <a:spcPct val="0"/>
              </a:spcBef>
            </a:pPr>
            <a:r>
              <a:rPr lang="en-US" sz="2522" b="1" u="none" strike="noStrike" spc="10">
                <a:solidFill>
                  <a:srgbClr val="1D4355"/>
                </a:solidFill>
                <a:latin typeface="Barlow Bold"/>
                <a:ea typeface="Barlow Bold"/>
                <a:cs typeface="Barlow Bold"/>
                <a:sym typeface="Barlow Bold"/>
              </a:rPr>
              <a:t>Insights:</a:t>
            </a:r>
          </a:p>
          <a:p>
            <a:pPr marL="544585" lvl="1" indent="-272292" algn="just">
              <a:lnSpc>
                <a:spcPts val="3531"/>
              </a:lnSpc>
              <a:spcBef>
                <a:spcPct val="0"/>
              </a:spcBef>
              <a:buFont typeface="Arial"/>
              <a:buChar char="•"/>
            </a:pPr>
            <a:r>
              <a:rPr lang="en-US" sz="2522" u="none" strike="noStrike" spc="10">
                <a:solidFill>
                  <a:srgbClr val="1D4355"/>
                </a:solidFill>
                <a:latin typeface="Barlow"/>
                <a:ea typeface="Barlow"/>
                <a:cs typeface="Barlow"/>
                <a:sym typeface="Barlow"/>
              </a:rPr>
              <a:t>Noble Bake Food and Oven Story Pizza lead the list with 15,000 orders each, showcasing their high popularity among users.</a:t>
            </a:r>
          </a:p>
          <a:p>
            <a:pPr marL="544585" lvl="1" indent="-272292" algn="just">
              <a:lnSpc>
                <a:spcPts val="3531"/>
              </a:lnSpc>
              <a:spcBef>
                <a:spcPct val="0"/>
              </a:spcBef>
              <a:buFont typeface="Arial"/>
              <a:buChar char="•"/>
            </a:pPr>
            <a:r>
              <a:rPr lang="en-US" sz="2522" u="none" strike="noStrike" spc="10">
                <a:solidFill>
                  <a:srgbClr val="1D4355"/>
                </a:solidFill>
                <a:latin typeface="Barlow"/>
                <a:ea typeface="Barlow"/>
                <a:cs typeface="Barlow"/>
                <a:sym typeface="Barlow"/>
              </a:rPr>
              <a:t>These top-performing restaurants likely have a combination of efficient service, popular menu offerings, and strong customer loyalty driving high order volumes.</a:t>
            </a:r>
          </a:p>
        </p:txBody>
      </p:sp>
      <p:sp>
        <p:nvSpPr>
          <p:cNvPr id="14" name="TextBox 14"/>
          <p:cNvSpPr txBox="1"/>
          <p:nvPr/>
        </p:nvSpPr>
        <p:spPr>
          <a:xfrm>
            <a:off x="8190429" y="6858450"/>
            <a:ext cx="9753124" cy="2986471"/>
          </a:xfrm>
          <a:prstGeom prst="rect">
            <a:avLst/>
          </a:prstGeom>
        </p:spPr>
        <p:txBody>
          <a:bodyPr lIns="0" tIns="0" rIns="0" bIns="0" rtlCol="0" anchor="t">
            <a:spAutoFit/>
          </a:bodyPr>
          <a:lstStyle/>
          <a:p>
            <a:pPr algn="just">
              <a:lnSpc>
                <a:spcPts val="3391"/>
              </a:lnSpc>
              <a:spcBef>
                <a:spcPct val="0"/>
              </a:spcBef>
            </a:pPr>
            <a:r>
              <a:rPr lang="en-US" sz="2422" b="1" u="none" strike="noStrike" spc="9">
                <a:solidFill>
                  <a:srgbClr val="1D4355"/>
                </a:solidFill>
                <a:latin typeface="Barlow Bold"/>
                <a:ea typeface="Barlow Bold"/>
                <a:cs typeface="Barlow Bold"/>
                <a:sym typeface="Barlow Bold"/>
              </a:rPr>
              <a:t>Use Case:</a:t>
            </a:r>
          </a:p>
          <a:p>
            <a:pPr marL="522995" lvl="1" indent="-261498" algn="just">
              <a:lnSpc>
                <a:spcPts val="3391"/>
              </a:lnSpc>
              <a:spcBef>
                <a:spcPct val="0"/>
              </a:spcBef>
              <a:buFont typeface="Arial"/>
              <a:buChar char="•"/>
            </a:pPr>
            <a:r>
              <a:rPr lang="en-US" sz="2422" b="1" u="none" strike="noStrike" spc="9">
                <a:solidFill>
                  <a:srgbClr val="1D4355"/>
                </a:solidFill>
                <a:latin typeface="Barlow Bold"/>
                <a:ea typeface="Barlow Bold"/>
                <a:cs typeface="Barlow Bold"/>
                <a:sym typeface="Barlow Bold"/>
              </a:rPr>
              <a:t>Operational Excellence:</a:t>
            </a:r>
            <a:r>
              <a:rPr lang="en-US" sz="2422" u="none" strike="noStrike" spc="9">
                <a:solidFill>
                  <a:srgbClr val="1D4355"/>
                </a:solidFill>
                <a:latin typeface="Barlow"/>
                <a:ea typeface="Barlow"/>
                <a:cs typeface="Barlow"/>
                <a:sym typeface="Barlow"/>
              </a:rPr>
              <a:t> Swiggy can analyze the practices of these top-performing restaurants (menu selection, pricing, delivery efficiency) to replicate success across other restaurants.</a:t>
            </a:r>
          </a:p>
          <a:p>
            <a:pPr marL="522995" lvl="1" indent="-261498" algn="just">
              <a:lnSpc>
                <a:spcPts val="3391"/>
              </a:lnSpc>
              <a:spcBef>
                <a:spcPct val="0"/>
              </a:spcBef>
              <a:buFont typeface="Arial"/>
              <a:buChar char="•"/>
            </a:pPr>
            <a:r>
              <a:rPr lang="en-US" sz="2422" b="1" u="none" strike="noStrike" spc="9">
                <a:solidFill>
                  <a:srgbClr val="1D4355"/>
                </a:solidFill>
                <a:latin typeface="Barlow Bold"/>
                <a:ea typeface="Barlow Bold"/>
                <a:cs typeface="Barlow Bold"/>
                <a:sym typeface="Barlow Bold"/>
              </a:rPr>
              <a:t>Data-Driven Partnerships:</a:t>
            </a:r>
            <a:r>
              <a:rPr lang="en-US" sz="2422" u="none" strike="noStrike" spc="9">
                <a:solidFill>
                  <a:srgbClr val="1D4355"/>
                </a:solidFill>
                <a:latin typeface="Barlow"/>
                <a:ea typeface="Barlow"/>
                <a:cs typeface="Barlow"/>
                <a:sym typeface="Barlow"/>
              </a:rPr>
              <a:t> Highlight these restaurants in campaigns or app banners to capitalize on their popularity and enhance user engagement.</a:t>
            </a:r>
          </a:p>
        </p:txBody>
      </p:sp>
      <p:sp>
        <p:nvSpPr>
          <p:cNvPr id="15" name="Freeform 15"/>
          <p:cNvSpPr/>
          <p:nvPr/>
        </p:nvSpPr>
        <p:spPr>
          <a:xfrm rot="-5400000">
            <a:off x="1248899" y="6523235"/>
            <a:ext cx="1632064" cy="2072462"/>
          </a:xfrm>
          <a:custGeom>
            <a:avLst/>
            <a:gdLst/>
            <a:ahLst/>
            <a:cxnLst/>
            <a:rect l="l" t="t" r="r" b="b"/>
            <a:pathLst>
              <a:path w="1632064" h="2072462">
                <a:moveTo>
                  <a:pt x="0" y="0"/>
                </a:moveTo>
                <a:lnTo>
                  <a:pt x="1632064" y="0"/>
                </a:lnTo>
                <a:lnTo>
                  <a:pt x="1632064" y="2072462"/>
                </a:lnTo>
                <a:lnTo>
                  <a:pt x="0" y="20724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04771" y="9220200"/>
            <a:ext cx="2974670" cy="992300"/>
          </a:xfrm>
          <a:prstGeom prst="rect">
            <a:avLst/>
          </a:prstGeom>
        </p:spPr>
        <p:txBody>
          <a:bodyPr lIns="0" tIns="0" rIns="0" bIns="0" rtlCol="0" anchor="t">
            <a:spAutoFit/>
          </a:bodyPr>
          <a:lstStyle/>
          <a:p>
            <a:pPr algn="l">
              <a:lnSpc>
                <a:spcPts val="2006"/>
              </a:lnSpc>
              <a:spcBef>
                <a:spcPct val="0"/>
              </a:spcBef>
            </a:pPr>
            <a:r>
              <a:rPr lang="en-US" sz="1433" i="1" spc="5">
                <a:solidFill>
                  <a:srgbClr val="1D4355"/>
                </a:solidFill>
                <a:latin typeface="Barlow Italics"/>
                <a:ea typeface="Barlow Italics"/>
                <a:cs typeface="Barlow Italics"/>
                <a:sym typeface="Barlow Italics"/>
              </a:rPr>
              <a:t>Data is for illustrative purposes only and may not reflect actual trends, as Total_orders were manually assigned for demonstration.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10800000">
            <a:off x="-26366" y="3002895"/>
            <a:ext cx="6850954" cy="7325328"/>
          </a:xfrm>
          <a:custGeom>
            <a:avLst/>
            <a:gdLst/>
            <a:ahLst/>
            <a:cxnLst/>
            <a:rect l="l" t="t" r="r" b="b"/>
            <a:pathLst>
              <a:path w="11070498" h="11219753">
                <a:moveTo>
                  <a:pt x="0" y="0"/>
                </a:moveTo>
                <a:lnTo>
                  <a:pt x="11070498" y="0"/>
                </a:lnTo>
                <a:lnTo>
                  <a:pt x="11070498" y="11219753"/>
                </a:lnTo>
                <a:lnTo>
                  <a:pt x="0" y="11219753"/>
                </a:lnTo>
                <a:lnTo>
                  <a:pt x="0" y="0"/>
                </a:lnTo>
                <a:close/>
              </a:path>
            </a:pathLst>
          </a:custGeom>
          <a:blipFill>
            <a:blip r:embed="rId2">
              <a:alphaModFix amt="6999"/>
              <a:extLst>
                <a:ext uri="{96DAC541-7B7A-43D3-8B79-37D633B846F1}">
                  <asvg:svgBlip xmlns:asvg="http://schemas.microsoft.com/office/drawing/2016/SVG/main" r:embed="rId3"/>
                </a:ext>
              </a:extLst>
            </a:blip>
            <a:stretch>
              <a:fillRect l="-1" t="-53164" r="-61590"/>
            </a:stretch>
          </a:blipFill>
        </p:spPr>
      </p:sp>
      <p:grpSp>
        <p:nvGrpSpPr>
          <p:cNvPr id="3" name="Group 3"/>
          <p:cNvGrpSpPr/>
          <p:nvPr/>
        </p:nvGrpSpPr>
        <p:grpSpPr>
          <a:xfrm rot="-1711282">
            <a:off x="1533257" y="7690270"/>
            <a:ext cx="667432" cy="667432"/>
            <a:chOff x="0" y="0"/>
            <a:chExt cx="812800" cy="812800"/>
          </a:xfrm>
        </p:grpSpPr>
        <p:sp>
          <p:nvSpPr>
            <p:cNvPr id="4" name="Freeform 4"/>
            <p:cNvSpPr/>
            <p:nvPr/>
          </p:nvSpPr>
          <p:spPr>
            <a:xfrm>
              <a:off x="73871" y="73871"/>
              <a:ext cx="665058" cy="665058"/>
            </a:xfrm>
            <a:custGeom>
              <a:avLst/>
              <a:gdLst/>
              <a:ahLst/>
              <a:cxnLst/>
              <a:rect l="l" t="t" r="r" b="b"/>
              <a:pathLst>
                <a:path w="665058" h="665058">
                  <a:moveTo>
                    <a:pt x="381585" y="31241"/>
                  </a:moveTo>
                  <a:lnTo>
                    <a:pt x="412789" y="98102"/>
                  </a:lnTo>
                  <a:cubicBezTo>
                    <a:pt x="444477" y="166002"/>
                    <a:pt x="499056" y="220581"/>
                    <a:pt x="566956" y="252269"/>
                  </a:cubicBezTo>
                  <a:lnTo>
                    <a:pt x="633817" y="283473"/>
                  </a:lnTo>
                  <a:cubicBezTo>
                    <a:pt x="652876" y="292368"/>
                    <a:pt x="665058" y="311497"/>
                    <a:pt x="665058" y="332529"/>
                  </a:cubicBezTo>
                  <a:cubicBezTo>
                    <a:pt x="665058" y="353561"/>
                    <a:pt x="652876" y="372690"/>
                    <a:pt x="633817" y="381585"/>
                  </a:cubicBezTo>
                  <a:lnTo>
                    <a:pt x="566956" y="412789"/>
                  </a:lnTo>
                  <a:cubicBezTo>
                    <a:pt x="499056" y="444477"/>
                    <a:pt x="444477" y="499056"/>
                    <a:pt x="412789" y="566956"/>
                  </a:cubicBezTo>
                  <a:lnTo>
                    <a:pt x="381585" y="633817"/>
                  </a:lnTo>
                  <a:cubicBezTo>
                    <a:pt x="372690" y="652876"/>
                    <a:pt x="353561" y="665058"/>
                    <a:pt x="332529" y="665058"/>
                  </a:cubicBezTo>
                  <a:cubicBezTo>
                    <a:pt x="311497" y="665058"/>
                    <a:pt x="292368" y="652876"/>
                    <a:pt x="283473" y="633817"/>
                  </a:cubicBezTo>
                  <a:lnTo>
                    <a:pt x="252269" y="566956"/>
                  </a:lnTo>
                  <a:cubicBezTo>
                    <a:pt x="220581" y="499056"/>
                    <a:pt x="166002" y="444477"/>
                    <a:pt x="98102" y="412789"/>
                  </a:cubicBezTo>
                  <a:lnTo>
                    <a:pt x="31241" y="381585"/>
                  </a:lnTo>
                  <a:cubicBezTo>
                    <a:pt x="12182" y="372690"/>
                    <a:pt x="0" y="353561"/>
                    <a:pt x="0" y="332529"/>
                  </a:cubicBezTo>
                  <a:cubicBezTo>
                    <a:pt x="0" y="311497"/>
                    <a:pt x="12182" y="292368"/>
                    <a:pt x="31241" y="283473"/>
                  </a:cubicBezTo>
                  <a:lnTo>
                    <a:pt x="98102" y="252269"/>
                  </a:lnTo>
                  <a:cubicBezTo>
                    <a:pt x="166002" y="220581"/>
                    <a:pt x="220581" y="166002"/>
                    <a:pt x="252269" y="98102"/>
                  </a:cubicBezTo>
                  <a:lnTo>
                    <a:pt x="283473" y="31241"/>
                  </a:lnTo>
                  <a:cubicBezTo>
                    <a:pt x="292368" y="12182"/>
                    <a:pt x="311497" y="0"/>
                    <a:pt x="332529" y="0"/>
                  </a:cubicBezTo>
                  <a:cubicBezTo>
                    <a:pt x="353561" y="0"/>
                    <a:pt x="372690" y="12182"/>
                    <a:pt x="381585" y="31241"/>
                  </a:cubicBezTo>
                  <a:close/>
                </a:path>
              </a:pathLst>
            </a:custGeom>
            <a:solidFill>
              <a:srgbClr val="289DD2">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12291782" y="3862387"/>
            <a:ext cx="5822571" cy="2064076"/>
          </a:xfrm>
          <a:custGeom>
            <a:avLst/>
            <a:gdLst/>
            <a:ahLst/>
            <a:cxnLst/>
            <a:rect l="l" t="t" r="r" b="b"/>
            <a:pathLst>
              <a:path w="5822571" h="2064076">
                <a:moveTo>
                  <a:pt x="0" y="0"/>
                </a:moveTo>
                <a:lnTo>
                  <a:pt x="5822571" y="0"/>
                </a:lnTo>
                <a:lnTo>
                  <a:pt x="5822571" y="2064076"/>
                </a:lnTo>
                <a:lnTo>
                  <a:pt x="0" y="2064076"/>
                </a:lnTo>
                <a:lnTo>
                  <a:pt x="0" y="0"/>
                </a:lnTo>
                <a:close/>
              </a:path>
            </a:pathLst>
          </a:custGeom>
          <a:blipFill>
            <a:blip r:embed="rId4"/>
            <a:stretch>
              <a:fillRect l="-4369"/>
            </a:stretch>
          </a:blipFill>
        </p:spPr>
      </p:sp>
      <p:sp>
        <p:nvSpPr>
          <p:cNvPr id="7" name="Freeform 7"/>
          <p:cNvSpPr/>
          <p:nvPr/>
        </p:nvSpPr>
        <p:spPr>
          <a:xfrm>
            <a:off x="13196931" y="6152825"/>
            <a:ext cx="4772559" cy="3134218"/>
          </a:xfrm>
          <a:custGeom>
            <a:avLst/>
            <a:gdLst/>
            <a:ahLst/>
            <a:cxnLst/>
            <a:rect l="l" t="t" r="r" b="b"/>
            <a:pathLst>
              <a:path w="4772559" h="3134218">
                <a:moveTo>
                  <a:pt x="0" y="0"/>
                </a:moveTo>
                <a:lnTo>
                  <a:pt x="4772560" y="0"/>
                </a:lnTo>
                <a:lnTo>
                  <a:pt x="4772560" y="3134218"/>
                </a:lnTo>
                <a:lnTo>
                  <a:pt x="0" y="3134218"/>
                </a:lnTo>
                <a:lnTo>
                  <a:pt x="0" y="0"/>
                </a:lnTo>
                <a:close/>
              </a:path>
            </a:pathLst>
          </a:custGeom>
          <a:blipFill>
            <a:blip r:embed="rId5"/>
            <a:stretch>
              <a:fillRect/>
            </a:stretch>
          </a:blipFill>
        </p:spPr>
      </p:sp>
      <p:grpSp>
        <p:nvGrpSpPr>
          <p:cNvPr id="8" name="Group 8"/>
          <p:cNvGrpSpPr/>
          <p:nvPr/>
        </p:nvGrpSpPr>
        <p:grpSpPr>
          <a:xfrm>
            <a:off x="204221" y="4156188"/>
            <a:ext cx="11856974" cy="5758629"/>
            <a:chOff x="0" y="0"/>
            <a:chExt cx="3122824" cy="1516676"/>
          </a:xfrm>
        </p:grpSpPr>
        <p:sp>
          <p:nvSpPr>
            <p:cNvPr id="9" name="Freeform 9"/>
            <p:cNvSpPr/>
            <p:nvPr/>
          </p:nvSpPr>
          <p:spPr>
            <a:xfrm>
              <a:off x="0" y="0"/>
              <a:ext cx="3122825" cy="1516676"/>
            </a:xfrm>
            <a:custGeom>
              <a:avLst/>
              <a:gdLst/>
              <a:ahLst/>
              <a:cxnLst/>
              <a:rect l="l" t="t" r="r" b="b"/>
              <a:pathLst>
                <a:path w="3122825" h="1516676">
                  <a:moveTo>
                    <a:pt x="33300" y="0"/>
                  </a:moveTo>
                  <a:lnTo>
                    <a:pt x="3089524" y="0"/>
                  </a:lnTo>
                  <a:cubicBezTo>
                    <a:pt x="3098356" y="0"/>
                    <a:pt x="3106826" y="3508"/>
                    <a:pt x="3113071" y="9753"/>
                  </a:cubicBezTo>
                  <a:cubicBezTo>
                    <a:pt x="3119316" y="15998"/>
                    <a:pt x="3122825" y="24468"/>
                    <a:pt x="3122825" y="33300"/>
                  </a:cubicBezTo>
                  <a:lnTo>
                    <a:pt x="3122825" y="1483376"/>
                  </a:lnTo>
                  <a:cubicBezTo>
                    <a:pt x="3122825" y="1501767"/>
                    <a:pt x="3107916" y="1516676"/>
                    <a:pt x="3089524" y="1516676"/>
                  </a:cubicBezTo>
                  <a:lnTo>
                    <a:pt x="33300" y="1516676"/>
                  </a:lnTo>
                  <a:cubicBezTo>
                    <a:pt x="14909" y="1516676"/>
                    <a:pt x="0" y="1501767"/>
                    <a:pt x="0" y="1483376"/>
                  </a:cubicBezTo>
                  <a:lnTo>
                    <a:pt x="0" y="33300"/>
                  </a:lnTo>
                  <a:cubicBezTo>
                    <a:pt x="0" y="14909"/>
                    <a:pt x="14909" y="0"/>
                    <a:pt x="33300" y="0"/>
                  </a:cubicBezTo>
                  <a:close/>
                </a:path>
              </a:pathLst>
            </a:custGeom>
            <a:solidFill>
              <a:srgbClr val="E0C8A9">
                <a:alpha val="50980"/>
              </a:srgbClr>
            </a:solidFill>
          </p:spPr>
        </p:sp>
        <p:sp>
          <p:nvSpPr>
            <p:cNvPr id="10" name="TextBox 10"/>
            <p:cNvSpPr txBox="1"/>
            <p:nvPr/>
          </p:nvSpPr>
          <p:spPr>
            <a:xfrm>
              <a:off x="0" y="-38100"/>
              <a:ext cx="3122824" cy="1554776"/>
            </a:xfrm>
            <a:prstGeom prst="rect">
              <a:avLst/>
            </a:prstGeom>
          </p:spPr>
          <p:txBody>
            <a:bodyPr lIns="50800" tIns="50800" rIns="50800" bIns="50800" rtlCol="0" anchor="ctr"/>
            <a:lstStyle/>
            <a:p>
              <a:pPr algn="ctr">
                <a:lnSpc>
                  <a:spcPts val="2006"/>
                </a:lnSpc>
              </a:pPr>
              <a:endParaRPr/>
            </a:p>
          </p:txBody>
        </p:sp>
      </p:grpSp>
      <p:pic>
        <p:nvPicPr>
          <p:cNvPr id="11" name="Picture 11"/>
          <p:cNvPicPr>
            <a:picLocks noChangeAspect="1"/>
          </p:cNvPicPr>
          <p:nvPr/>
        </p:nvPicPr>
        <p:blipFill>
          <a:blip r:embed="rId6"/>
          <a:stretch>
            <a:fillRect/>
          </a:stretch>
        </p:blipFill>
        <p:spPr>
          <a:xfrm>
            <a:off x="-212852" y="4306099"/>
            <a:ext cx="6555313" cy="6022124"/>
          </a:xfrm>
          <a:prstGeom prst="rect">
            <a:avLst/>
          </a:prstGeom>
        </p:spPr>
      </p:pic>
      <p:sp>
        <p:nvSpPr>
          <p:cNvPr id="12" name="Freeform 12"/>
          <p:cNvSpPr/>
          <p:nvPr/>
        </p:nvSpPr>
        <p:spPr>
          <a:xfrm rot="-5400000">
            <a:off x="12459435" y="6077606"/>
            <a:ext cx="557503" cy="707940"/>
          </a:xfrm>
          <a:custGeom>
            <a:avLst/>
            <a:gdLst/>
            <a:ahLst/>
            <a:cxnLst/>
            <a:rect l="l" t="t" r="r" b="b"/>
            <a:pathLst>
              <a:path w="557503" h="707940">
                <a:moveTo>
                  <a:pt x="0" y="0"/>
                </a:moveTo>
                <a:lnTo>
                  <a:pt x="557503" y="0"/>
                </a:lnTo>
                <a:lnTo>
                  <a:pt x="557503" y="707940"/>
                </a:lnTo>
                <a:lnTo>
                  <a:pt x="0" y="7079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3" name="Picture 13"/>
          <p:cNvPicPr>
            <a:picLocks noChangeAspect="1"/>
          </p:cNvPicPr>
          <p:nvPr/>
        </p:nvPicPr>
        <p:blipFill>
          <a:blip r:embed="rId9"/>
          <a:stretch>
            <a:fillRect/>
          </a:stretch>
        </p:blipFill>
        <p:spPr>
          <a:xfrm>
            <a:off x="5299698" y="4252106"/>
            <a:ext cx="7203234" cy="5970288"/>
          </a:xfrm>
          <a:prstGeom prst="rect">
            <a:avLst/>
          </a:prstGeom>
        </p:spPr>
      </p:pic>
      <p:sp>
        <p:nvSpPr>
          <p:cNvPr id="14" name="TextBox 14"/>
          <p:cNvSpPr txBox="1"/>
          <p:nvPr/>
        </p:nvSpPr>
        <p:spPr>
          <a:xfrm>
            <a:off x="711704" y="1426527"/>
            <a:ext cx="17576296" cy="2159635"/>
          </a:xfrm>
          <a:prstGeom prst="rect">
            <a:avLst/>
          </a:prstGeom>
        </p:spPr>
        <p:txBody>
          <a:bodyPr lIns="0" tIns="0" rIns="0" bIns="0" rtlCol="0" anchor="t">
            <a:spAutoFit/>
          </a:bodyPr>
          <a:lstStyle/>
          <a:p>
            <a:pPr marL="0" lvl="0" indent="0" algn="l">
              <a:lnSpc>
                <a:spcPts val="4340"/>
              </a:lnSpc>
              <a:spcBef>
                <a:spcPct val="0"/>
              </a:spcBef>
            </a:pPr>
            <a:r>
              <a:rPr lang="en-US" sz="3100" u="none" strike="noStrike" spc="12" dirty="0">
                <a:solidFill>
                  <a:srgbClr val="1D4355"/>
                </a:solidFill>
                <a:latin typeface="Barlow"/>
                <a:ea typeface="Barlow"/>
                <a:cs typeface="Barlow"/>
                <a:sym typeface="Barlow"/>
              </a:rPr>
              <a:t>This updated query calculates the average price (AVG(Price)) and total orders (SUM(</a:t>
            </a:r>
            <a:r>
              <a:rPr lang="en-US" sz="3100" u="none" strike="noStrike" spc="12" dirty="0" err="1">
                <a:solidFill>
                  <a:srgbClr val="1D4355"/>
                </a:solidFill>
                <a:latin typeface="Barlow"/>
                <a:ea typeface="Barlow"/>
                <a:cs typeface="Barlow"/>
                <a:sym typeface="Barlow"/>
              </a:rPr>
              <a:t>Total_Orders</a:t>
            </a:r>
            <a:r>
              <a:rPr lang="en-US" sz="3100" u="none" strike="noStrike" spc="12" dirty="0">
                <a:solidFill>
                  <a:srgbClr val="1D4355"/>
                </a:solidFill>
                <a:latin typeface="Barlow"/>
                <a:ea typeface="Barlow"/>
                <a:cs typeface="Barlow"/>
                <a:sym typeface="Barlow"/>
              </a:rPr>
              <a:t>) grouped by city by joining the Swiggy and Orders tables. The results show Mumbai has the highest average price (393.79), while Kolkata leads with the most total orders (10,876,068). The data spans multiple cities, revealing key trends in pricing and order volume.</a:t>
            </a:r>
          </a:p>
        </p:txBody>
      </p:sp>
      <p:sp>
        <p:nvSpPr>
          <p:cNvPr id="15" name="TextBox 15"/>
          <p:cNvSpPr txBox="1"/>
          <p:nvPr/>
        </p:nvSpPr>
        <p:spPr>
          <a:xfrm>
            <a:off x="1311838" y="379599"/>
            <a:ext cx="16059031"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City-Wise Analysis of Pricing and Order Volumes on Swiggy</a:t>
            </a:r>
          </a:p>
        </p:txBody>
      </p:sp>
      <p:sp>
        <p:nvSpPr>
          <p:cNvPr id="16" name="TextBox 16"/>
          <p:cNvSpPr txBox="1"/>
          <p:nvPr/>
        </p:nvSpPr>
        <p:spPr>
          <a:xfrm>
            <a:off x="2319534" y="4381625"/>
            <a:ext cx="1423630" cy="341426"/>
          </a:xfrm>
          <a:prstGeom prst="rect">
            <a:avLst/>
          </a:prstGeom>
        </p:spPr>
        <p:txBody>
          <a:bodyPr lIns="0" tIns="0" rIns="0" bIns="0" rtlCol="0" anchor="t">
            <a:spAutoFit/>
          </a:bodyPr>
          <a:lstStyle/>
          <a:p>
            <a:pPr algn="ctr">
              <a:lnSpc>
                <a:spcPts val="2706"/>
              </a:lnSpc>
              <a:spcBef>
                <a:spcPct val="0"/>
              </a:spcBef>
            </a:pPr>
            <a:r>
              <a:rPr lang="en-US" sz="1933" b="1" spc="7">
                <a:solidFill>
                  <a:srgbClr val="1D4355"/>
                </a:solidFill>
                <a:latin typeface="Barlow Bold"/>
                <a:ea typeface="Barlow Bold"/>
                <a:cs typeface="Barlow Bold"/>
                <a:sym typeface="Barlow Bold"/>
              </a:rPr>
              <a:t>Total_orders</a:t>
            </a:r>
          </a:p>
        </p:txBody>
      </p:sp>
      <p:sp>
        <p:nvSpPr>
          <p:cNvPr id="17" name="TextBox 17"/>
          <p:cNvSpPr txBox="1"/>
          <p:nvPr/>
        </p:nvSpPr>
        <p:spPr>
          <a:xfrm>
            <a:off x="8089725" y="4381625"/>
            <a:ext cx="1623179" cy="341426"/>
          </a:xfrm>
          <a:prstGeom prst="rect">
            <a:avLst/>
          </a:prstGeom>
        </p:spPr>
        <p:txBody>
          <a:bodyPr lIns="0" tIns="0" rIns="0" bIns="0" rtlCol="0" anchor="t">
            <a:spAutoFit/>
          </a:bodyPr>
          <a:lstStyle/>
          <a:p>
            <a:pPr algn="ctr">
              <a:lnSpc>
                <a:spcPts val="2706"/>
              </a:lnSpc>
              <a:spcBef>
                <a:spcPct val="0"/>
              </a:spcBef>
            </a:pPr>
            <a:r>
              <a:rPr lang="en-US" sz="1933" b="1" spc="7">
                <a:solidFill>
                  <a:srgbClr val="1D4355"/>
                </a:solidFill>
                <a:latin typeface="Barlow Bold"/>
                <a:ea typeface="Barlow Bold"/>
                <a:cs typeface="Barlow Bold"/>
                <a:sym typeface="Barlow Bold"/>
              </a:rPr>
              <a:t>Average_price</a:t>
            </a:r>
          </a:p>
        </p:txBody>
      </p:sp>
      <p:sp>
        <p:nvSpPr>
          <p:cNvPr id="18" name="Freeform 18"/>
          <p:cNvSpPr/>
          <p:nvPr/>
        </p:nvSpPr>
        <p:spPr>
          <a:xfrm>
            <a:off x="16661691" y="9535384"/>
            <a:ext cx="1452663" cy="581065"/>
          </a:xfrm>
          <a:custGeom>
            <a:avLst/>
            <a:gdLst/>
            <a:ahLst/>
            <a:cxnLst/>
            <a:rect l="l" t="t" r="r" b="b"/>
            <a:pathLst>
              <a:path w="1452663" h="581065">
                <a:moveTo>
                  <a:pt x="0" y="0"/>
                </a:moveTo>
                <a:lnTo>
                  <a:pt x="1452662" y="0"/>
                </a:lnTo>
                <a:lnTo>
                  <a:pt x="1452662" y="581065"/>
                </a:lnTo>
                <a:lnTo>
                  <a:pt x="0" y="5810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16926807" y="9683822"/>
            <a:ext cx="922430" cy="255613"/>
          </a:xfrm>
          <a:prstGeom prst="rect">
            <a:avLst/>
          </a:prstGeom>
        </p:spPr>
        <p:txBody>
          <a:bodyPr lIns="0" tIns="0" rIns="0" bIns="0" rtlCol="0" anchor="t">
            <a:spAutoFit/>
          </a:bodyPr>
          <a:lstStyle/>
          <a:p>
            <a:pPr algn="ctr">
              <a:lnSpc>
                <a:spcPts val="2103"/>
              </a:lnSpc>
            </a:pPr>
            <a:r>
              <a:rPr lang="en-US" sz="1502" i="1">
                <a:solidFill>
                  <a:srgbClr val="000000"/>
                </a:solidFill>
                <a:latin typeface="Canva Sans Italics"/>
                <a:ea typeface="Canva Sans Italics"/>
                <a:cs typeface="Canva Sans Italics"/>
                <a:sym typeface="Canva Sans Italics"/>
              </a:rPr>
              <a:t>Highlights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4972621">
            <a:off x="9633032" y="-915746"/>
            <a:ext cx="13087063" cy="11313199"/>
          </a:xfrm>
          <a:custGeom>
            <a:avLst/>
            <a:gdLst/>
            <a:ahLst/>
            <a:cxnLst/>
            <a:rect l="l" t="t" r="r" b="b"/>
            <a:pathLst>
              <a:path w="13087063" h="11313199">
                <a:moveTo>
                  <a:pt x="0" y="0"/>
                </a:moveTo>
                <a:lnTo>
                  <a:pt x="13087063" y="0"/>
                </a:lnTo>
                <a:lnTo>
                  <a:pt x="13087063" y="11313199"/>
                </a:lnTo>
                <a:lnTo>
                  <a:pt x="0" y="11313199"/>
                </a:lnTo>
                <a:lnTo>
                  <a:pt x="0" y="0"/>
                </a:lnTo>
                <a:close/>
              </a:path>
            </a:pathLst>
          </a:custGeom>
          <a:blipFill>
            <a:blip r:embed="rId2">
              <a:alphaModFix amt="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711282">
            <a:off x="13378580" y="3122514"/>
            <a:ext cx="884591" cy="884591"/>
            <a:chOff x="0" y="0"/>
            <a:chExt cx="812800" cy="812800"/>
          </a:xfrm>
        </p:grpSpPr>
        <p:sp>
          <p:nvSpPr>
            <p:cNvPr id="4" name="Freeform 4"/>
            <p:cNvSpPr/>
            <p:nvPr/>
          </p:nvSpPr>
          <p:spPr>
            <a:xfrm>
              <a:off x="55736" y="55736"/>
              <a:ext cx="701327" cy="701327"/>
            </a:xfrm>
            <a:custGeom>
              <a:avLst/>
              <a:gdLst/>
              <a:ahLst/>
              <a:cxnLst/>
              <a:rect l="l" t="t" r="r" b="b"/>
              <a:pathLst>
                <a:path w="701327" h="701327">
                  <a:moveTo>
                    <a:pt x="387677" y="23572"/>
                  </a:moveTo>
                  <a:lnTo>
                    <a:pt x="442966" y="142041"/>
                  </a:lnTo>
                  <a:cubicBezTo>
                    <a:pt x="466876" y="193272"/>
                    <a:pt x="508056" y="234452"/>
                    <a:pt x="559287" y="258362"/>
                  </a:cubicBezTo>
                  <a:lnTo>
                    <a:pt x="677756" y="313651"/>
                  </a:lnTo>
                  <a:cubicBezTo>
                    <a:pt x="692136" y="320362"/>
                    <a:pt x="701328" y="334795"/>
                    <a:pt x="701328" y="350664"/>
                  </a:cubicBezTo>
                  <a:cubicBezTo>
                    <a:pt x="701328" y="366533"/>
                    <a:pt x="692136" y="380966"/>
                    <a:pt x="677756" y="387677"/>
                  </a:cubicBezTo>
                  <a:lnTo>
                    <a:pt x="559287" y="442966"/>
                  </a:lnTo>
                  <a:cubicBezTo>
                    <a:pt x="508056" y="466876"/>
                    <a:pt x="466876" y="508056"/>
                    <a:pt x="442966" y="559287"/>
                  </a:cubicBezTo>
                  <a:lnTo>
                    <a:pt x="387677" y="677756"/>
                  </a:lnTo>
                  <a:cubicBezTo>
                    <a:pt x="380966" y="692136"/>
                    <a:pt x="366533" y="701328"/>
                    <a:pt x="350664" y="701328"/>
                  </a:cubicBezTo>
                  <a:cubicBezTo>
                    <a:pt x="334795" y="701328"/>
                    <a:pt x="320362" y="692136"/>
                    <a:pt x="313651" y="677756"/>
                  </a:cubicBezTo>
                  <a:lnTo>
                    <a:pt x="258362" y="559287"/>
                  </a:lnTo>
                  <a:cubicBezTo>
                    <a:pt x="234452" y="508056"/>
                    <a:pt x="193272" y="466876"/>
                    <a:pt x="142041" y="442966"/>
                  </a:cubicBezTo>
                  <a:lnTo>
                    <a:pt x="23572" y="387677"/>
                  </a:lnTo>
                  <a:cubicBezTo>
                    <a:pt x="9192" y="380966"/>
                    <a:pt x="0" y="366533"/>
                    <a:pt x="0" y="350664"/>
                  </a:cubicBezTo>
                  <a:cubicBezTo>
                    <a:pt x="0" y="334795"/>
                    <a:pt x="9192" y="320362"/>
                    <a:pt x="23572" y="313651"/>
                  </a:cubicBezTo>
                  <a:lnTo>
                    <a:pt x="142041" y="258362"/>
                  </a:lnTo>
                  <a:cubicBezTo>
                    <a:pt x="193272" y="234452"/>
                    <a:pt x="234452" y="193272"/>
                    <a:pt x="258362" y="142041"/>
                  </a:cubicBezTo>
                  <a:lnTo>
                    <a:pt x="313651" y="23572"/>
                  </a:lnTo>
                  <a:cubicBezTo>
                    <a:pt x="320362" y="9192"/>
                    <a:pt x="334795" y="0"/>
                    <a:pt x="350664" y="0"/>
                  </a:cubicBezTo>
                  <a:cubicBezTo>
                    <a:pt x="366533" y="0"/>
                    <a:pt x="380966" y="9192"/>
                    <a:pt x="387677" y="23572"/>
                  </a:cubicBezTo>
                  <a:close/>
                </a:path>
              </a:pathLst>
            </a:custGeom>
            <a:solidFill>
              <a:srgbClr val="289DD2">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14675046" y="8464351"/>
            <a:ext cx="262036" cy="361202"/>
          </a:xfrm>
          <a:custGeom>
            <a:avLst/>
            <a:gdLst/>
            <a:ahLst/>
            <a:cxnLst/>
            <a:rect l="l" t="t" r="r" b="b"/>
            <a:pathLst>
              <a:path w="262036" h="361202">
                <a:moveTo>
                  <a:pt x="0" y="0"/>
                </a:moveTo>
                <a:lnTo>
                  <a:pt x="262036" y="0"/>
                </a:lnTo>
                <a:lnTo>
                  <a:pt x="262036" y="361202"/>
                </a:lnTo>
                <a:lnTo>
                  <a:pt x="0" y="361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804292"/>
            <a:ext cx="9765823" cy="2901629"/>
          </a:xfrm>
          <a:prstGeom prst="rect">
            <a:avLst/>
          </a:prstGeom>
        </p:spPr>
        <p:txBody>
          <a:bodyPr lIns="0" tIns="0" rIns="0" bIns="0" rtlCol="0" anchor="t">
            <a:spAutoFit/>
          </a:bodyPr>
          <a:lstStyle/>
          <a:p>
            <a:pPr marL="0" lvl="0" indent="0" algn="l">
              <a:lnSpc>
                <a:spcPts val="4235"/>
              </a:lnSpc>
              <a:spcBef>
                <a:spcPct val="0"/>
              </a:spcBef>
            </a:pPr>
            <a:r>
              <a:rPr lang="en-US" sz="3025" b="1" u="none" strike="noStrike" spc="12">
                <a:solidFill>
                  <a:srgbClr val="1D4355"/>
                </a:solidFill>
                <a:latin typeface="Barlow Bold"/>
                <a:ea typeface="Barlow Bold"/>
                <a:cs typeface="Barlow Bold"/>
                <a:sym typeface="Barlow Bold"/>
              </a:rPr>
              <a:t>Insights:</a:t>
            </a:r>
          </a:p>
          <a:p>
            <a:pPr marL="0" lvl="0" indent="0" algn="l">
              <a:lnSpc>
                <a:spcPts val="1512"/>
              </a:lnSpc>
            </a:pPr>
            <a:endParaRPr lang="en-US" sz="3025" b="1" u="none" strike="noStrike" spc="12">
              <a:solidFill>
                <a:srgbClr val="1D4355"/>
              </a:solidFill>
              <a:latin typeface="Barlow Bold"/>
              <a:ea typeface="Barlow Bold"/>
              <a:cs typeface="Barlow Bold"/>
              <a:sym typeface="Barlow Bold"/>
            </a:endParaRPr>
          </a:p>
          <a:p>
            <a:pPr marL="0" lvl="0" indent="0" algn="l">
              <a:lnSpc>
                <a:spcPts val="3499"/>
              </a:lnSpc>
              <a:spcBef>
                <a:spcPct val="0"/>
              </a:spcBef>
            </a:pPr>
            <a:r>
              <a:rPr lang="en-US" sz="2499" b="1" u="none" strike="noStrike" spc="9">
                <a:solidFill>
                  <a:srgbClr val="1D4355"/>
                </a:solidFill>
                <a:latin typeface="Barlow Bold"/>
                <a:ea typeface="Barlow Bold"/>
                <a:cs typeface="Barlow Bold"/>
                <a:sym typeface="Barlow Bold"/>
              </a:rPr>
              <a:t>Kolkata</a:t>
            </a:r>
            <a:r>
              <a:rPr lang="en-US" sz="2499" u="none" strike="noStrike" spc="9">
                <a:solidFill>
                  <a:srgbClr val="1D4355"/>
                </a:solidFill>
                <a:latin typeface="Barlow"/>
                <a:ea typeface="Barlow"/>
                <a:cs typeface="Barlow"/>
                <a:sym typeface="Barlow"/>
              </a:rPr>
              <a:t>: Highest Total Orders.</a:t>
            </a:r>
          </a:p>
          <a:p>
            <a:pPr marL="0" lvl="0" indent="0" algn="l">
              <a:lnSpc>
                <a:spcPts val="3499"/>
              </a:lnSpc>
              <a:spcBef>
                <a:spcPct val="0"/>
              </a:spcBef>
            </a:pPr>
            <a:r>
              <a:rPr lang="en-US" sz="2499" b="1" u="none" strike="noStrike" spc="9">
                <a:solidFill>
                  <a:srgbClr val="1D4355"/>
                </a:solidFill>
                <a:latin typeface="Barlow Bold"/>
                <a:ea typeface="Barlow Bold"/>
                <a:cs typeface="Barlow Bold"/>
                <a:sym typeface="Barlow Bold"/>
              </a:rPr>
              <a:t>Mumbai</a:t>
            </a:r>
            <a:r>
              <a:rPr lang="en-US" sz="2499" u="none" strike="noStrike" spc="9">
                <a:solidFill>
                  <a:srgbClr val="1D4355"/>
                </a:solidFill>
                <a:latin typeface="Barlow"/>
                <a:ea typeface="Barlow"/>
                <a:cs typeface="Barlow"/>
                <a:sym typeface="Barlow"/>
              </a:rPr>
              <a:t>: Highest Average Price.</a:t>
            </a:r>
          </a:p>
          <a:p>
            <a:pPr marL="0" lvl="0" indent="0" algn="l">
              <a:lnSpc>
                <a:spcPts val="3499"/>
              </a:lnSpc>
              <a:spcBef>
                <a:spcPct val="0"/>
              </a:spcBef>
            </a:pPr>
            <a:r>
              <a:rPr lang="en-US" sz="2499" b="1" u="none" strike="noStrike" spc="9">
                <a:solidFill>
                  <a:srgbClr val="1D4355"/>
                </a:solidFill>
                <a:latin typeface="Barlow Bold"/>
                <a:ea typeface="Barlow Bold"/>
                <a:cs typeface="Barlow Bold"/>
                <a:sym typeface="Barlow Bold"/>
              </a:rPr>
              <a:t>Surat</a:t>
            </a:r>
            <a:r>
              <a:rPr lang="en-US" sz="2499" u="none" strike="noStrike" spc="9">
                <a:solidFill>
                  <a:srgbClr val="1D4355"/>
                </a:solidFill>
                <a:latin typeface="Barlow"/>
                <a:ea typeface="Barlow"/>
                <a:cs typeface="Barlow"/>
                <a:sym typeface="Barlow"/>
              </a:rPr>
              <a:t>: Lowest Average Price (₹270.17).</a:t>
            </a:r>
          </a:p>
          <a:p>
            <a:pPr marL="0" lvl="0" indent="0" algn="l">
              <a:lnSpc>
                <a:spcPts val="3499"/>
              </a:lnSpc>
              <a:spcBef>
                <a:spcPct val="0"/>
              </a:spcBef>
            </a:pPr>
            <a:r>
              <a:rPr lang="en-US" sz="2499" u="none" strike="noStrike" spc="9">
                <a:solidFill>
                  <a:srgbClr val="1D4355"/>
                </a:solidFill>
                <a:latin typeface="Barlow"/>
                <a:ea typeface="Barlow"/>
                <a:cs typeface="Barlow"/>
                <a:sym typeface="Barlow"/>
              </a:rPr>
              <a:t>Pune and Chennai balance affordability (₹350–₹360) and high order volumes.</a:t>
            </a:r>
          </a:p>
        </p:txBody>
      </p:sp>
      <p:sp>
        <p:nvSpPr>
          <p:cNvPr id="8" name="TextBox 8"/>
          <p:cNvSpPr txBox="1"/>
          <p:nvPr/>
        </p:nvSpPr>
        <p:spPr>
          <a:xfrm>
            <a:off x="1028700" y="3757156"/>
            <a:ext cx="9765823" cy="6338372"/>
          </a:xfrm>
          <a:prstGeom prst="rect">
            <a:avLst/>
          </a:prstGeom>
        </p:spPr>
        <p:txBody>
          <a:bodyPr lIns="0" tIns="0" rIns="0" bIns="0" rtlCol="0" anchor="t">
            <a:spAutoFit/>
          </a:bodyPr>
          <a:lstStyle/>
          <a:p>
            <a:pPr algn="l">
              <a:lnSpc>
                <a:spcPts val="4517"/>
              </a:lnSpc>
            </a:pPr>
            <a:r>
              <a:rPr lang="en-US" sz="3226" b="1" u="none" strike="noStrike" spc="12">
                <a:solidFill>
                  <a:srgbClr val="1D4355"/>
                </a:solidFill>
                <a:latin typeface="Barlow Bold"/>
                <a:ea typeface="Barlow Bold"/>
                <a:cs typeface="Barlow Bold"/>
                <a:sym typeface="Barlow Bold"/>
              </a:rPr>
              <a:t>Use Cases</a:t>
            </a:r>
          </a:p>
          <a:p>
            <a:pPr algn="l">
              <a:lnSpc>
                <a:spcPts val="1560"/>
              </a:lnSpc>
            </a:pPr>
            <a:endParaRPr lang="en-US" sz="3226" b="1" u="none" strike="noStrike" spc="12">
              <a:solidFill>
                <a:srgbClr val="1D4355"/>
              </a:solidFill>
              <a:latin typeface="Barlow Bold"/>
              <a:ea typeface="Barlow Bold"/>
              <a:cs typeface="Barlow Bold"/>
              <a:sym typeface="Barlow Bold"/>
            </a:endParaRPr>
          </a:p>
          <a:p>
            <a:pPr algn="l">
              <a:lnSpc>
                <a:spcPts val="3414"/>
              </a:lnSpc>
            </a:pPr>
            <a:r>
              <a:rPr lang="en-US" sz="2438" b="1" u="none" strike="noStrike" spc="9">
                <a:solidFill>
                  <a:srgbClr val="1D4355"/>
                </a:solidFill>
                <a:latin typeface="Barlow Bold"/>
                <a:ea typeface="Barlow Bold"/>
                <a:cs typeface="Barlow Bold"/>
                <a:sym typeface="Barlow Bold"/>
              </a:rPr>
              <a:t>Business Growth:</a:t>
            </a:r>
          </a:p>
          <a:p>
            <a:pPr algn="l">
              <a:lnSpc>
                <a:spcPts val="3414"/>
              </a:lnSpc>
            </a:pPr>
            <a:r>
              <a:rPr lang="en-US" sz="2438" u="none" strike="noStrike" spc="9">
                <a:solidFill>
                  <a:srgbClr val="1D4355"/>
                </a:solidFill>
                <a:latin typeface="Barlow"/>
                <a:ea typeface="Barlow"/>
                <a:cs typeface="Barlow"/>
                <a:sym typeface="Barlow"/>
              </a:rPr>
              <a:t>Boost marketing in top-performing cities (e.g., Kolkata, Hyderabad).</a:t>
            </a:r>
          </a:p>
          <a:p>
            <a:pPr algn="l">
              <a:lnSpc>
                <a:spcPts val="3414"/>
              </a:lnSpc>
            </a:pPr>
            <a:r>
              <a:rPr lang="en-US" sz="2438" u="none" strike="noStrike" spc="9">
                <a:solidFill>
                  <a:srgbClr val="1D4355"/>
                </a:solidFill>
                <a:latin typeface="Barlow"/>
                <a:ea typeface="Barlow"/>
                <a:cs typeface="Barlow"/>
                <a:sym typeface="Barlow"/>
              </a:rPr>
              <a:t>Launch discount campaigns in cities with lower order volumes (e.g., Surat, Ahmedabad).</a:t>
            </a:r>
          </a:p>
          <a:p>
            <a:pPr algn="l">
              <a:lnSpc>
                <a:spcPts val="1219"/>
              </a:lnSpc>
            </a:pPr>
            <a:endParaRPr lang="en-US" sz="2438" u="none" strike="noStrike" spc="9">
              <a:solidFill>
                <a:srgbClr val="1D4355"/>
              </a:solidFill>
              <a:latin typeface="Barlow"/>
              <a:ea typeface="Barlow"/>
              <a:cs typeface="Barlow"/>
              <a:sym typeface="Barlow"/>
            </a:endParaRPr>
          </a:p>
          <a:p>
            <a:pPr algn="l">
              <a:lnSpc>
                <a:spcPts val="3414"/>
              </a:lnSpc>
            </a:pPr>
            <a:r>
              <a:rPr lang="en-US" sz="2438" b="1" u="none" strike="noStrike" spc="9">
                <a:solidFill>
                  <a:srgbClr val="1D4355"/>
                </a:solidFill>
                <a:latin typeface="Barlow Bold"/>
                <a:ea typeface="Barlow Bold"/>
                <a:cs typeface="Barlow Bold"/>
                <a:sym typeface="Barlow Bold"/>
              </a:rPr>
              <a:t>Resource Optimization:</a:t>
            </a:r>
          </a:p>
          <a:p>
            <a:pPr algn="l">
              <a:lnSpc>
                <a:spcPts val="3414"/>
              </a:lnSpc>
            </a:pPr>
            <a:r>
              <a:rPr lang="en-US" sz="2438" u="none" strike="noStrike" spc="9">
                <a:solidFill>
                  <a:srgbClr val="1D4355"/>
                </a:solidFill>
                <a:latin typeface="Barlow"/>
                <a:ea typeface="Barlow"/>
                <a:cs typeface="Barlow"/>
                <a:sym typeface="Barlow"/>
              </a:rPr>
              <a:t>Allocate delivery personnel and inventory based on total order volumes.</a:t>
            </a:r>
          </a:p>
          <a:p>
            <a:pPr algn="l">
              <a:lnSpc>
                <a:spcPts val="1219"/>
              </a:lnSpc>
            </a:pPr>
            <a:endParaRPr lang="en-US" sz="2438" u="none" strike="noStrike" spc="9">
              <a:solidFill>
                <a:srgbClr val="1D4355"/>
              </a:solidFill>
              <a:latin typeface="Barlow"/>
              <a:ea typeface="Barlow"/>
              <a:cs typeface="Barlow"/>
              <a:sym typeface="Barlow"/>
            </a:endParaRPr>
          </a:p>
          <a:p>
            <a:pPr algn="l">
              <a:lnSpc>
                <a:spcPts val="3414"/>
              </a:lnSpc>
            </a:pPr>
            <a:r>
              <a:rPr lang="en-US" sz="2438" b="1" u="none" strike="noStrike" spc="9">
                <a:solidFill>
                  <a:srgbClr val="1D4355"/>
                </a:solidFill>
                <a:latin typeface="Barlow Bold"/>
                <a:ea typeface="Barlow Bold"/>
                <a:cs typeface="Barlow Bold"/>
                <a:sym typeface="Barlow Bold"/>
              </a:rPr>
              <a:t>Pricing Strategy:</a:t>
            </a:r>
          </a:p>
          <a:p>
            <a:pPr algn="l">
              <a:lnSpc>
                <a:spcPts val="3414"/>
              </a:lnSpc>
            </a:pPr>
            <a:r>
              <a:rPr lang="en-US" sz="2438" u="none" strike="noStrike" spc="9">
                <a:solidFill>
                  <a:srgbClr val="1D4355"/>
                </a:solidFill>
                <a:latin typeface="Barlow"/>
                <a:ea typeface="Barlow"/>
                <a:cs typeface="Barlow"/>
                <a:sym typeface="Barlow"/>
              </a:rPr>
              <a:t>Leverage insights on average prices to design city-specific offers.</a:t>
            </a:r>
          </a:p>
          <a:p>
            <a:pPr algn="l">
              <a:lnSpc>
                <a:spcPts val="2194"/>
              </a:lnSpc>
            </a:pPr>
            <a:endParaRPr lang="en-US" sz="2438" u="none" strike="noStrike" spc="9">
              <a:solidFill>
                <a:srgbClr val="1D4355"/>
              </a:solidFill>
              <a:latin typeface="Barlow"/>
              <a:ea typeface="Barlow"/>
              <a:cs typeface="Barlow"/>
              <a:sym typeface="Barlow"/>
            </a:endParaRPr>
          </a:p>
          <a:p>
            <a:pPr algn="l">
              <a:lnSpc>
                <a:spcPts val="2268"/>
              </a:lnSpc>
            </a:pPr>
            <a:r>
              <a:rPr lang="en-US" sz="2438" b="1" u="none" strike="noStrike" spc="9">
                <a:solidFill>
                  <a:srgbClr val="1D4355"/>
                </a:solidFill>
                <a:latin typeface="Barlow Bold"/>
                <a:ea typeface="Barlow Bold"/>
                <a:cs typeface="Barlow Bold"/>
                <a:sym typeface="Barlow Bold"/>
              </a:rPr>
              <a:t>Restaurant Partnerships:</a:t>
            </a:r>
          </a:p>
          <a:p>
            <a:pPr algn="l">
              <a:lnSpc>
                <a:spcPts val="3414"/>
              </a:lnSpc>
            </a:pPr>
            <a:r>
              <a:rPr lang="en-US" sz="2438" u="none" strike="noStrike" spc="9">
                <a:solidFill>
                  <a:srgbClr val="1D4355"/>
                </a:solidFill>
                <a:latin typeface="Barlow"/>
                <a:ea typeface="Barlow"/>
                <a:cs typeface="Barlow"/>
                <a:sym typeface="Barlow"/>
              </a:rPr>
              <a:t>Partner with premium restaurants in cities with high average prices like Mumbai.</a:t>
            </a:r>
          </a:p>
          <a:p>
            <a:pPr algn="l">
              <a:lnSpc>
                <a:spcPts val="3414"/>
              </a:lnSpc>
            </a:pPr>
            <a:r>
              <a:rPr lang="en-US" sz="2438" u="none" strike="noStrike" spc="9">
                <a:solidFill>
                  <a:srgbClr val="1D4355"/>
                </a:solidFill>
                <a:latin typeface="Barlow"/>
                <a:ea typeface="Barlow"/>
                <a:cs typeface="Barlow"/>
                <a:sym typeface="Barlow"/>
              </a:rPr>
              <a:t>Encourage affordable dining in cities like Surat to increase orders.</a:t>
            </a:r>
          </a:p>
        </p:txBody>
      </p:sp>
      <p:sp>
        <p:nvSpPr>
          <p:cNvPr id="9" name="TextBox 9"/>
          <p:cNvSpPr txBox="1"/>
          <p:nvPr/>
        </p:nvSpPr>
        <p:spPr>
          <a:xfrm>
            <a:off x="11345939" y="971550"/>
            <a:ext cx="6149490" cy="6528513"/>
          </a:xfrm>
          <a:prstGeom prst="rect">
            <a:avLst/>
          </a:prstGeom>
        </p:spPr>
        <p:txBody>
          <a:bodyPr lIns="0" tIns="0" rIns="0" bIns="0" rtlCol="0" anchor="t">
            <a:spAutoFit/>
          </a:bodyPr>
          <a:lstStyle/>
          <a:p>
            <a:pPr marL="0" lvl="0" indent="0" algn="just">
              <a:lnSpc>
                <a:spcPts val="4345"/>
              </a:lnSpc>
              <a:spcBef>
                <a:spcPct val="0"/>
              </a:spcBef>
            </a:pPr>
            <a:r>
              <a:rPr lang="en-US" sz="3103" b="1" u="none" strike="noStrike" spc="12">
                <a:solidFill>
                  <a:srgbClr val="1D4355"/>
                </a:solidFill>
                <a:latin typeface="Barlow Bold"/>
                <a:ea typeface="Barlow Bold"/>
                <a:cs typeface="Barlow Bold"/>
                <a:sym typeface="Barlow Bold"/>
              </a:rPr>
              <a:t>Recommendations</a:t>
            </a:r>
          </a:p>
          <a:p>
            <a:pPr marL="0" lvl="0" indent="0" algn="just">
              <a:lnSpc>
                <a:spcPts val="1551"/>
              </a:lnSpc>
            </a:pPr>
            <a:endParaRPr lang="en-US" sz="3103" b="1" u="none" strike="noStrike" spc="12">
              <a:solidFill>
                <a:srgbClr val="1D4355"/>
              </a:solidFill>
              <a:latin typeface="Barlow Bold"/>
              <a:ea typeface="Barlow Bold"/>
              <a:cs typeface="Barlow Bold"/>
              <a:sym typeface="Barlow Bold"/>
            </a:endParaRPr>
          </a:p>
          <a:p>
            <a:pPr marL="0" lvl="0" indent="0" algn="just">
              <a:lnSpc>
                <a:spcPts val="3626"/>
              </a:lnSpc>
              <a:spcBef>
                <a:spcPct val="0"/>
              </a:spcBef>
            </a:pPr>
            <a:r>
              <a:rPr lang="en-US" sz="2590" b="1" u="none" strike="noStrike" spc="10">
                <a:solidFill>
                  <a:srgbClr val="1D4355"/>
                </a:solidFill>
                <a:latin typeface="Barlow Bold"/>
                <a:ea typeface="Barlow Bold"/>
                <a:cs typeface="Barlow Bold"/>
                <a:sym typeface="Barlow Bold"/>
              </a:rPr>
              <a:t>Marketing Campaigns:</a:t>
            </a:r>
          </a:p>
          <a:p>
            <a:pPr marL="0" lvl="0" indent="0" algn="just">
              <a:lnSpc>
                <a:spcPts val="3626"/>
              </a:lnSpc>
              <a:spcBef>
                <a:spcPct val="0"/>
              </a:spcBef>
            </a:pPr>
            <a:r>
              <a:rPr lang="en-US" sz="2590" u="none" strike="noStrike" spc="10">
                <a:solidFill>
                  <a:srgbClr val="1D4355"/>
                </a:solidFill>
                <a:latin typeface="Barlow"/>
                <a:ea typeface="Barlow"/>
                <a:cs typeface="Barlow"/>
                <a:sym typeface="Barlow"/>
              </a:rPr>
              <a:t>High-order cities: Retain customers with loyalty programs.</a:t>
            </a:r>
          </a:p>
          <a:p>
            <a:pPr marL="0" lvl="0" indent="0" algn="just">
              <a:lnSpc>
                <a:spcPts val="3626"/>
              </a:lnSpc>
              <a:spcBef>
                <a:spcPct val="0"/>
              </a:spcBef>
            </a:pPr>
            <a:r>
              <a:rPr lang="en-US" sz="2590" u="none" strike="noStrike" spc="10">
                <a:solidFill>
                  <a:srgbClr val="1D4355"/>
                </a:solidFill>
                <a:latin typeface="Barlow"/>
                <a:ea typeface="Barlow"/>
                <a:cs typeface="Barlow"/>
                <a:sym typeface="Barlow"/>
              </a:rPr>
              <a:t>Low-order cities: Attract customers with targeted discounts.</a:t>
            </a:r>
          </a:p>
          <a:p>
            <a:pPr marL="0" lvl="0" indent="0" algn="just">
              <a:lnSpc>
                <a:spcPts val="1295"/>
              </a:lnSpc>
            </a:pPr>
            <a:endParaRPr lang="en-US" sz="2590" u="none" strike="noStrike" spc="10">
              <a:solidFill>
                <a:srgbClr val="1D4355"/>
              </a:solidFill>
              <a:latin typeface="Barlow"/>
              <a:ea typeface="Barlow"/>
              <a:cs typeface="Barlow"/>
              <a:sym typeface="Barlow"/>
            </a:endParaRPr>
          </a:p>
          <a:p>
            <a:pPr marL="0" lvl="0" indent="0" algn="just">
              <a:lnSpc>
                <a:spcPts val="3626"/>
              </a:lnSpc>
              <a:spcBef>
                <a:spcPct val="0"/>
              </a:spcBef>
            </a:pPr>
            <a:r>
              <a:rPr lang="en-US" sz="2590" b="1" u="none" strike="noStrike" spc="10">
                <a:solidFill>
                  <a:srgbClr val="1D4355"/>
                </a:solidFill>
                <a:latin typeface="Barlow Bold"/>
                <a:ea typeface="Barlow Bold"/>
                <a:cs typeface="Barlow Bold"/>
                <a:sym typeface="Barlow Bold"/>
              </a:rPr>
              <a:t>Price Optimization:</a:t>
            </a:r>
          </a:p>
          <a:p>
            <a:pPr marL="0" lvl="0" indent="0" algn="just">
              <a:lnSpc>
                <a:spcPts val="3626"/>
              </a:lnSpc>
              <a:spcBef>
                <a:spcPct val="0"/>
              </a:spcBef>
            </a:pPr>
            <a:r>
              <a:rPr lang="en-US" sz="2590" u="none" strike="noStrike" spc="10">
                <a:solidFill>
                  <a:srgbClr val="1D4355"/>
                </a:solidFill>
                <a:latin typeface="Barlow"/>
                <a:ea typeface="Barlow"/>
                <a:cs typeface="Barlow"/>
                <a:sym typeface="Barlow"/>
              </a:rPr>
              <a:t>Analyse customer behaviour for cities with low order volumes and tweak pricing strategies accordingly.</a:t>
            </a:r>
          </a:p>
          <a:p>
            <a:pPr marL="0" lvl="0" indent="0" algn="just">
              <a:lnSpc>
                <a:spcPts val="1295"/>
              </a:lnSpc>
            </a:pPr>
            <a:endParaRPr lang="en-US" sz="2590" u="none" strike="noStrike" spc="10">
              <a:solidFill>
                <a:srgbClr val="1D4355"/>
              </a:solidFill>
              <a:latin typeface="Barlow"/>
              <a:ea typeface="Barlow"/>
              <a:cs typeface="Barlow"/>
              <a:sym typeface="Barlow"/>
            </a:endParaRPr>
          </a:p>
          <a:p>
            <a:pPr marL="0" lvl="0" indent="0" algn="just">
              <a:lnSpc>
                <a:spcPts val="3626"/>
              </a:lnSpc>
              <a:spcBef>
                <a:spcPct val="0"/>
              </a:spcBef>
            </a:pPr>
            <a:r>
              <a:rPr lang="en-US" sz="2590" b="1" u="none" strike="noStrike" spc="10">
                <a:solidFill>
                  <a:srgbClr val="1D4355"/>
                </a:solidFill>
                <a:latin typeface="Barlow Bold"/>
                <a:ea typeface="Barlow Bold"/>
                <a:cs typeface="Barlow Bold"/>
                <a:sym typeface="Barlow Bold"/>
              </a:rPr>
              <a:t>Expand Partnerships:</a:t>
            </a:r>
          </a:p>
          <a:p>
            <a:pPr marL="0" lvl="0" indent="0" algn="just">
              <a:lnSpc>
                <a:spcPts val="3626"/>
              </a:lnSpc>
              <a:spcBef>
                <a:spcPct val="0"/>
              </a:spcBef>
            </a:pPr>
            <a:r>
              <a:rPr lang="en-US" sz="2590" u="none" strike="noStrike" spc="10">
                <a:solidFill>
                  <a:srgbClr val="1D4355"/>
                </a:solidFill>
                <a:latin typeface="Barlow"/>
                <a:ea typeface="Barlow"/>
                <a:cs typeface="Barlow"/>
                <a:sym typeface="Barlow"/>
              </a:rPr>
              <a:t>Collaborate with local and premium restaurants for city-specific needs.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3" name="Group 3"/>
          <p:cNvGrpSpPr/>
          <p:nvPr/>
        </p:nvGrpSpPr>
        <p:grpSpPr>
          <a:xfrm rot="916822">
            <a:off x="4201242" y="9478565"/>
            <a:ext cx="725643" cy="725643"/>
            <a:chOff x="0" y="0"/>
            <a:chExt cx="812800" cy="812800"/>
          </a:xfrm>
        </p:grpSpPr>
        <p:sp>
          <p:nvSpPr>
            <p:cNvPr id="4" name="Freeform 4"/>
            <p:cNvSpPr/>
            <p:nvPr/>
          </p:nvSpPr>
          <p:spPr>
            <a:xfrm>
              <a:off x="74740" y="74740"/>
              <a:ext cx="663320" cy="663320"/>
            </a:xfrm>
            <a:custGeom>
              <a:avLst/>
              <a:gdLst/>
              <a:ahLst/>
              <a:cxnLst/>
              <a:rect l="l" t="t" r="r" b="b"/>
              <a:pathLst>
                <a:path w="663320" h="663320">
                  <a:moveTo>
                    <a:pt x="381292" y="31608"/>
                  </a:moveTo>
                  <a:lnTo>
                    <a:pt x="411343" y="95997"/>
                  </a:lnTo>
                  <a:cubicBezTo>
                    <a:pt x="443404" y="164695"/>
                    <a:pt x="498625" y="219916"/>
                    <a:pt x="567323" y="251977"/>
                  </a:cubicBezTo>
                  <a:lnTo>
                    <a:pt x="631712" y="282027"/>
                  </a:lnTo>
                  <a:cubicBezTo>
                    <a:pt x="650995" y="291027"/>
                    <a:pt x="663320" y="310380"/>
                    <a:pt x="663320" y="331660"/>
                  </a:cubicBezTo>
                  <a:cubicBezTo>
                    <a:pt x="663320" y="352940"/>
                    <a:pt x="650995" y="372293"/>
                    <a:pt x="631712" y="381292"/>
                  </a:cubicBezTo>
                  <a:lnTo>
                    <a:pt x="567323" y="411343"/>
                  </a:lnTo>
                  <a:cubicBezTo>
                    <a:pt x="498625" y="443404"/>
                    <a:pt x="443404" y="498625"/>
                    <a:pt x="411343" y="567323"/>
                  </a:cubicBezTo>
                  <a:lnTo>
                    <a:pt x="381292" y="631712"/>
                  </a:lnTo>
                  <a:cubicBezTo>
                    <a:pt x="372293" y="650995"/>
                    <a:pt x="352940" y="663320"/>
                    <a:pt x="331660" y="663320"/>
                  </a:cubicBezTo>
                  <a:cubicBezTo>
                    <a:pt x="310380" y="663320"/>
                    <a:pt x="291027" y="650995"/>
                    <a:pt x="282027" y="631712"/>
                  </a:cubicBezTo>
                  <a:lnTo>
                    <a:pt x="251977" y="567323"/>
                  </a:lnTo>
                  <a:cubicBezTo>
                    <a:pt x="219916" y="498625"/>
                    <a:pt x="164695" y="443404"/>
                    <a:pt x="95997" y="411343"/>
                  </a:cubicBezTo>
                  <a:lnTo>
                    <a:pt x="31608" y="381292"/>
                  </a:lnTo>
                  <a:cubicBezTo>
                    <a:pt x="12325" y="372293"/>
                    <a:pt x="0" y="352940"/>
                    <a:pt x="0" y="331660"/>
                  </a:cubicBezTo>
                  <a:cubicBezTo>
                    <a:pt x="0" y="310380"/>
                    <a:pt x="12325" y="291027"/>
                    <a:pt x="31608" y="282027"/>
                  </a:cubicBezTo>
                  <a:lnTo>
                    <a:pt x="95997" y="251977"/>
                  </a:lnTo>
                  <a:cubicBezTo>
                    <a:pt x="164695" y="219916"/>
                    <a:pt x="219916" y="164695"/>
                    <a:pt x="251977" y="95997"/>
                  </a:cubicBezTo>
                  <a:lnTo>
                    <a:pt x="282027" y="31608"/>
                  </a:lnTo>
                  <a:cubicBezTo>
                    <a:pt x="291027" y="12325"/>
                    <a:pt x="310380" y="0"/>
                    <a:pt x="331660" y="0"/>
                  </a:cubicBezTo>
                  <a:cubicBezTo>
                    <a:pt x="352940" y="0"/>
                    <a:pt x="372293" y="12325"/>
                    <a:pt x="381292" y="31608"/>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351279" y="6701626"/>
            <a:ext cx="6497397" cy="2702917"/>
          </a:xfrm>
          <a:custGeom>
            <a:avLst/>
            <a:gdLst/>
            <a:ahLst/>
            <a:cxnLst/>
            <a:rect l="l" t="t" r="r" b="b"/>
            <a:pathLst>
              <a:path w="6497397" h="2702917">
                <a:moveTo>
                  <a:pt x="0" y="0"/>
                </a:moveTo>
                <a:lnTo>
                  <a:pt x="6497397" y="0"/>
                </a:lnTo>
                <a:lnTo>
                  <a:pt x="6497397" y="2702917"/>
                </a:lnTo>
                <a:lnTo>
                  <a:pt x="0" y="2702917"/>
                </a:lnTo>
                <a:lnTo>
                  <a:pt x="0" y="0"/>
                </a:lnTo>
                <a:close/>
              </a:path>
            </a:pathLst>
          </a:custGeom>
          <a:blipFill>
            <a:blip r:embed="rId2"/>
            <a:stretch>
              <a:fillRect/>
            </a:stretch>
          </a:blipFill>
        </p:spPr>
      </p:sp>
      <p:sp>
        <p:nvSpPr>
          <p:cNvPr id="7" name="Freeform 7"/>
          <p:cNvSpPr/>
          <p:nvPr/>
        </p:nvSpPr>
        <p:spPr>
          <a:xfrm>
            <a:off x="342202" y="3969571"/>
            <a:ext cx="8801798" cy="1396570"/>
          </a:xfrm>
          <a:custGeom>
            <a:avLst/>
            <a:gdLst/>
            <a:ahLst/>
            <a:cxnLst/>
            <a:rect l="l" t="t" r="r" b="b"/>
            <a:pathLst>
              <a:path w="8801798" h="1396570">
                <a:moveTo>
                  <a:pt x="0" y="0"/>
                </a:moveTo>
                <a:lnTo>
                  <a:pt x="8801798" y="0"/>
                </a:lnTo>
                <a:lnTo>
                  <a:pt x="8801798" y="1396570"/>
                </a:lnTo>
                <a:lnTo>
                  <a:pt x="0" y="1396570"/>
                </a:lnTo>
                <a:lnTo>
                  <a:pt x="0" y="0"/>
                </a:lnTo>
                <a:close/>
              </a:path>
            </a:pathLst>
          </a:custGeom>
          <a:blipFill>
            <a:blip r:embed="rId3"/>
            <a:stretch>
              <a:fillRect/>
            </a:stretch>
          </a:blipFill>
        </p:spPr>
      </p:sp>
      <p:sp>
        <p:nvSpPr>
          <p:cNvPr id="8" name="Freeform 8"/>
          <p:cNvSpPr/>
          <p:nvPr/>
        </p:nvSpPr>
        <p:spPr>
          <a:xfrm>
            <a:off x="626868" y="5661416"/>
            <a:ext cx="803664" cy="789600"/>
          </a:xfrm>
          <a:custGeom>
            <a:avLst/>
            <a:gdLst/>
            <a:ahLst/>
            <a:cxnLst/>
            <a:rect l="l" t="t" r="r" b="b"/>
            <a:pathLst>
              <a:path w="803664" h="789600">
                <a:moveTo>
                  <a:pt x="0" y="0"/>
                </a:moveTo>
                <a:lnTo>
                  <a:pt x="803664" y="0"/>
                </a:lnTo>
                <a:lnTo>
                  <a:pt x="803664" y="789600"/>
                </a:lnTo>
                <a:lnTo>
                  <a:pt x="0" y="7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11704" y="1181789"/>
            <a:ext cx="17259300" cy="2159635"/>
          </a:xfrm>
          <a:prstGeom prst="rect">
            <a:avLst/>
          </a:prstGeom>
        </p:spPr>
        <p:txBody>
          <a:bodyPr lIns="0" tIns="0" rIns="0" bIns="0" rtlCol="0" anchor="t">
            <a:spAutoFit/>
          </a:bodyPr>
          <a:lstStyle/>
          <a:p>
            <a:pPr marL="0" lvl="0" indent="0" algn="l">
              <a:lnSpc>
                <a:spcPts val="4339"/>
              </a:lnSpc>
              <a:spcBef>
                <a:spcPct val="0"/>
              </a:spcBef>
            </a:pPr>
            <a:r>
              <a:rPr lang="en-US" sz="3099" u="none" strike="noStrike" spc="12">
                <a:solidFill>
                  <a:srgbClr val="1D4355"/>
                </a:solidFill>
                <a:latin typeface="Barlow"/>
                <a:ea typeface="Barlow"/>
                <a:cs typeface="Barlow"/>
                <a:sym typeface="Barlow"/>
              </a:rPr>
              <a:t>The SQL query partitions restaurant data by city and assigns a rank to each restaurant based on its average rating within that city. The result allows identification of the top-rated restaurants per city, enabling businesses or users to prioritize dining options. Ties in ratings share the same rank, ensuring an unbiased ranking system.</a:t>
            </a:r>
          </a:p>
        </p:txBody>
      </p:sp>
      <p:sp>
        <p:nvSpPr>
          <p:cNvPr id="10" name="TextBox 10"/>
          <p:cNvSpPr txBox="1"/>
          <p:nvPr/>
        </p:nvSpPr>
        <p:spPr>
          <a:xfrm>
            <a:off x="2643636" y="245297"/>
            <a:ext cx="12781716"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Restaurant Rankings and Ratings Across Cities</a:t>
            </a:r>
          </a:p>
        </p:txBody>
      </p:sp>
      <p:sp>
        <p:nvSpPr>
          <p:cNvPr id="11" name="TextBox 11"/>
          <p:cNvSpPr txBox="1"/>
          <p:nvPr/>
        </p:nvSpPr>
        <p:spPr>
          <a:xfrm>
            <a:off x="9341354" y="3136497"/>
            <a:ext cx="8493378" cy="4421188"/>
          </a:xfrm>
          <a:prstGeom prst="rect">
            <a:avLst/>
          </a:prstGeom>
        </p:spPr>
        <p:txBody>
          <a:bodyPr lIns="0" tIns="0" rIns="0" bIns="0" rtlCol="0" anchor="t">
            <a:spAutoFit/>
          </a:bodyPr>
          <a:lstStyle/>
          <a:p>
            <a:pPr algn="l">
              <a:lnSpc>
                <a:spcPts val="3572"/>
              </a:lnSpc>
              <a:spcBef>
                <a:spcPct val="0"/>
              </a:spcBef>
            </a:pPr>
            <a:r>
              <a:rPr lang="en-US" sz="2646" b="1" spc="10">
                <a:solidFill>
                  <a:srgbClr val="1D4355"/>
                </a:solidFill>
                <a:latin typeface="Barlow Bold"/>
                <a:ea typeface="Barlow Bold"/>
                <a:cs typeface="Barlow Bold"/>
                <a:sym typeface="Barlow Bold"/>
              </a:rPr>
              <a:t>Insights:</a:t>
            </a:r>
          </a:p>
          <a:p>
            <a:pPr algn="l">
              <a:lnSpc>
                <a:spcPts val="3188"/>
              </a:lnSpc>
              <a:spcBef>
                <a:spcPct val="0"/>
              </a:spcBef>
            </a:pPr>
            <a:r>
              <a:rPr lang="en-US" sz="2361" b="1" spc="9">
                <a:solidFill>
                  <a:srgbClr val="1D4355"/>
                </a:solidFill>
                <a:latin typeface="Barlow Bold"/>
                <a:ea typeface="Barlow Bold"/>
                <a:cs typeface="Barlow Bold"/>
                <a:sym typeface="Barlow Bold"/>
              </a:rPr>
              <a:t>Top Performers:</a:t>
            </a:r>
            <a:r>
              <a:rPr lang="en-US" sz="2361" spc="9">
                <a:solidFill>
                  <a:srgbClr val="1D4355"/>
                </a:solidFill>
                <a:latin typeface="Barlow"/>
                <a:ea typeface="Barlow"/>
                <a:cs typeface="Barlow"/>
                <a:sym typeface="Barlow"/>
              </a:rPr>
              <a:t> Restaurants like "Chup Chaap," "Wok On Fire," and "Ching Chong Chinese" in Ahmedabad share the highest average rating of 4.8 and rank first within the city.</a:t>
            </a:r>
          </a:p>
          <a:p>
            <a:pPr algn="l">
              <a:lnSpc>
                <a:spcPts val="3188"/>
              </a:lnSpc>
              <a:spcBef>
                <a:spcPct val="0"/>
              </a:spcBef>
            </a:pPr>
            <a:r>
              <a:rPr lang="en-US" sz="2361" b="1" spc="9">
                <a:solidFill>
                  <a:srgbClr val="1D4355"/>
                </a:solidFill>
                <a:latin typeface="Barlow Bold"/>
                <a:ea typeface="Barlow Bold"/>
                <a:cs typeface="Barlow Bold"/>
                <a:sym typeface="Barlow Bold"/>
              </a:rPr>
              <a:t>Drop in Ratings:</a:t>
            </a:r>
            <a:r>
              <a:rPr lang="en-US" sz="2361" spc="9">
                <a:solidFill>
                  <a:srgbClr val="1D4355"/>
                </a:solidFill>
                <a:latin typeface="Barlow"/>
                <a:ea typeface="Barlow"/>
                <a:cs typeface="Barlow"/>
                <a:sym typeface="Barlow"/>
              </a:rPr>
              <a:t> There is a noticeable drop from 4.8 to 4.7 (rank 5) and then to 4.6 (rank 8), showing a significant cutoff in customer perception among the top-rated and other restaurants.</a:t>
            </a:r>
          </a:p>
          <a:p>
            <a:pPr algn="l">
              <a:lnSpc>
                <a:spcPts val="3188"/>
              </a:lnSpc>
              <a:spcBef>
                <a:spcPct val="0"/>
              </a:spcBef>
            </a:pPr>
            <a:r>
              <a:rPr lang="en-US" sz="2361" b="1" spc="9">
                <a:solidFill>
                  <a:srgbClr val="1D4355"/>
                </a:solidFill>
                <a:latin typeface="Barlow Bold"/>
                <a:ea typeface="Barlow Bold"/>
                <a:cs typeface="Barlow Bold"/>
                <a:sym typeface="Barlow Bold"/>
              </a:rPr>
              <a:t>City-Specific Insights:</a:t>
            </a:r>
            <a:r>
              <a:rPr lang="en-US" sz="2361" spc="9">
                <a:solidFill>
                  <a:srgbClr val="1D4355"/>
                </a:solidFill>
                <a:latin typeface="Barlow"/>
                <a:ea typeface="Barlow"/>
                <a:cs typeface="Barlow"/>
                <a:sym typeface="Barlow"/>
              </a:rPr>
              <a:t> This ranking is city-specific, ensuring that the ratings reflect local customer preferences, which can guide businesses in competitive improvements.</a:t>
            </a:r>
          </a:p>
        </p:txBody>
      </p:sp>
      <p:sp>
        <p:nvSpPr>
          <p:cNvPr id="12" name="TextBox 12"/>
          <p:cNvSpPr txBox="1"/>
          <p:nvPr/>
        </p:nvSpPr>
        <p:spPr>
          <a:xfrm>
            <a:off x="207690" y="9887232"/>
            <a:ext cx="2435946" cy="256589"/>
          </a:xfrm>
          <a:prstGeom prst="rect">
            <a:avLst/>
          </a:prstGeom>
        </p:spPr>
        <p:txBody>
          <a:bodyPr lIns="0" tIns="0" rIns="0" bIns="0" rtlCol="0" anchor="t">
            <a:spAutoFit/>
          </a:bodyPr>
          <a:lstStyle/>
          <a:p>
            <a:pPr algn="l">
              <a:lnSpc>
                <a:spcPts val="2132"/>
              </a:lnSpc>
            </a:pPr>
            <a:r>
              <a:rPr lang="en-US" sz="1523" i="1">
                <a:solidFill>
                  <a:srgbClr val="1D4355">
                    <a:alpha val="62745"/>
                  </a:srgbClr>
                </a:solidFill>
                <a:latin typeface="Barlow Italics"/>
                <a:ea typeface="Barlow Italics"/>
                <a:cs typeface="Barlow Italics"/>
                <a:sym typeface="Barlow Italics"/>
                <a:hlinkClick r:id="rId6" tooltip="https://drive.google.com/file/d/1SyvFC5WFlQgLK1IjCCmVm1qkosu_XtGk/view?usp=drive_link"/>
              </a:rPr>
              <a:t>To view full result, Click here</a:t>
            </a:r>
          </a:p>
        </p:txBody>
      </p:sp>
      <p:sp>
        <p:nvSpPr>
          <p:cNvPr id="13" name="TextBox 13"/>
          <p:cNvSpPr txBox="1"/>
          <p:nvPr/>
        </p:nvSpPr>
        <p:spPr>
          <a:xfrm>
            <a:off x="7474773" y="7792546"/>
            <a:ext cx="10496230" cy="2232554"/>
          </a:xfrm>
          <a:prstGeom prst="rect">
            <a:avLst/>
          </a:prstGeom>
        </p:spPr>
        <p:txBody>
          <a:bodyPr lIns="0" tIns="0" rIns="0" bIns="0" rtlCol="0" anchor="t">
            <a:spAutoFit/>
          </a:bodyPr>
          <a:lstStyle/>
          <a:p>
            <a:pPr algn="l">
              <a:lnSpc>
                <a:spcPts val="3327"/>
              </a:lnSpc>
              <a:spcBef>
                <a:spcPct val="0"/>
              </a:spcBef>
            </a:pPr>
            <a:r>
              <a:rPr lang="en-US" sz="2464" b="1" spc="9">
                <a:solidFill>
                  <a:srgbClr val="1D4355"/>
                </a:solidFill>
                <a:latin typeface="Barlow Bold"/>
                <a:ea typeface="Barlow Bold"/>
                <a:cs typeface="Barlow Bold"/>
                <a:sym typeface="Barlow Bold"/>
              </a:rPr>
              <a:t>Use Case</a:t>
            </a:r>
          </a:p>
          <a:p>
            <a:pPr algn="l">
              <a:lnSpc>
                <a:spcPts val="2897"/>
              </a:lnSpc>
              <a:spcBef>
                <a:spcPct val="0"/>
              </a:spcBef>
            </a:pPr>
            <a:r>
              <a:rPr lang="en-US" sz="2146" b="1" spc="8">
                <a:solidFill>
                  <a:srgbClr val="1D4355"/>
                </a:solidFill>
                <a:latin typeface="Barlow Bold"/>
                <a:ea typeface="Barlow Bold"/>
                <a:cs typeface="Barlow Bold"/>
                <a:sym typeface="Barlow Bold"/>
              </a:rPr>
              <a:t>Customer Recommendations:</a:t>
            </a:r>
            <a:r>
              <a:rPr lang="en-US" sz="2146" spc="8">
                <a:solidFill>
                  <a:srgbClr val="1D4355"/>
                </a:solidFill>
                <a:latin typeface="Barlow"/>
                <a:ea typeface="Barlow"/>
                <a:cs typeface="Barlow"/>
                <a:sym typeface="Barlow"/>
              </a:rPr>
              <a:t> Suggesting the top-rated restaurants to users based on their location.</a:t>
            </a:r>
          </a:p>
          <a:p>
            <a:pPr algn="l">
              <a:lnSpc>
                <a:spcPts val="2897"/>
              </a:lnSpc>
              <a:spcBef>
                <a:spcPct val="0"/>
              </a:spcBef>
            </a:pPr>
            <a:r>
              <a:rPr lang="en-US" sz="2146" b="1" spc="8">
                <a:solidFill>
                  <a:srgbClr val="1D4355"/>
                </a:solidFill>
                <a:latin typeface="Barlow Bold"/>
                <a:ea typeface="Barlow Bold"/>
                <a:cs typeface="Barlow Bold"/>
                <a:sym typeface="Barlow Bold"/>
              </a:rPr>
              <a:t>Promotions:</a:t>
            </a:r>
            <a:r>
              <a:rPr lang="en-US" sz="2146" spc="8">
                <a:solidFill>
                  <a:srgbClr val="1D4355"/>
                </a:solidFill>
                <a:latin typeface="Barlow"/>
                <a:ea typeface="Barlow"/>
                <a:cs typeface="Barlow"/>
                <a:sym typeface="Barlow"/>
              </a:rPr>
              <a:t> Highlighting the best-performing restaurants for marketing campaigns or featured listings.</a:t>
            </a:r>
          </a:p>
          <a:p>
            <a:pPr algn="l">
              <a:lnSpc>
                <a:spcPts val="2897"/>
              </a:lnSpc>
              <a:spcBef>
                <a:spcPct val="0"/>
              </a:spcBef>
            </a:pPr>
            <a:r>
              <a:rPr lang="en-US" sz="2146" b="1" spc="8">
                <a:solidFill>
                  <a:srgbClr val="1D4355"/>
                </a:solidFill>
                <a:latin typeface="Barlow Bold"/>
                <a:ea typeface="Barlow Bold"/>
                <a:cs typeface="Barlow Bold"/>
                <a:sym typeface="Barlow Bold"/>
              </a:rPr>
              <a:t>Strategic Partnerships:</a:t>
            </a:r>
            <a:r>
              <a:rPr lang="en-US" sz="2146" spc="8">
                <a:solidFill>
                  <a:srgbClr val="1D4355"/>
                </a:solidFill>
                <a:latin typeface="Barlow"/>
                <a:ea typeface="Barlow"/>
                <a:cs typeface="Barlow"/>
                <a:sym typeface="Barlow"/>
              </a:rPr>
              <a:t> Prioritizing collaboration with highly rated restaurants.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415908" y="3779696"/>
            <a:ext cx="14088782" cy="1831542"/>
          </a:xfrm>
          <a:custGeom>
            <a:avLst/>
            <a:gdLst/>
            <a:ahLst/>
            <a:cxnLst/>
            <a:rect l="l" t="t" r="r" b="b"/>
            <a:pathLst>
              <a:path w="14088782" h="1831542">
                <a:moveTo>
                  <a:pt x="0" y="0"/>
                </a:moveTo>
                <a:lnTo>
                  <a:pt x="14088783" y="0"/>
                </a:lnTo>
                <a:lnTo>
                  <a:pt x="14088783" y="1831542"/>
                </a:lnTo>
                <a:lnTo>
                  <a:pt x="0" y="1831542"/>
                </a:lnTo>
                <a:lnTo>
                  <a:pt x="0" y="0"/>
                </a:lnTo>
                <a:close/>
              </a:path>
            </a:pathLst>
          </a:custGeom>
          <a:blipFill>
            <a:blip r:embed="rId2"/>
            <a:stretch>
              <a:fillRect/>
            </a:stretch>
          </a:blipFill>
        </p:spPr>
      </p:sp>
      <p:sp>
        <p:nvSpPr>
          <p:cNvPr id="3" name="Freeform 3"/>
          <p:cNvSpPr/>
          <p:nvPr/>
        </p:nvSpPr>
        <p:spPr>
          <a:xfrm>
            <a:off x="415908" y="6787673"/>
            <a:ext cx="10105789" cy="1692783"/>
          </a:xfrm>
          <a:custGeom>
            <a:avLst/>
            <a:gdLst/>
            <a:ahLst/>
            <a:cxnLst/>
            <a:rect l="l" t="t" r="r" b="b"/>
            <a:pathLst>
              <a:path w="10105789" h="1692783">
                <a:moveTo>
                  <a:pt x="0" y="0"/>
                </a:moveTo>
                <a:lnTo>
                  <a:pt x="10105789" y="0"/>
                </a:lnTo>
                <a:lnTo>
                  <a:pt x="10105789" y="1692783"/>
                </a:lnTo>
                <a:lnTo>
                  <a:pt x="0" y="1692783"/>
                </a:lnTo>
                <a:lnTo>
                  <a:pt x="0" y="0"/>
                </a:lnTo>
                <a:close/>
              </a:path>
            </a:pathLst>
          </a:custGeom>
          <a:blipFill>
            <a:blip r:embed="rId3"/>
            <a:stretch>
              <a:fillRect/>
            </a:stretch>
          </a:blipFill>
        </p:spPr>
      </p:sp>
      <p:sp>
        <p:nvSpPr>
          <p:cNvPr id="4" name="TextBox 4"/>
          <p:cNvSpPr txBox="1"/>
          <p:nvPr/>
        </p:nvSpPr>
        <p:spPr>
          <a:xfrm>
            <a:off x="533872" y="245297"/>
            <a:ext cx="17284303"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Restaurant Performance Against Area Averages in Total Orders</a:t>
            </a:r>
          </a:p>
        </p:txBody>
      </p:sp>
      <p:sp>
        <p:nvSpPr>
          <p:cNvPr id="5" name="TextBox 5"/>
          <p:cNvSpPr txBox="1"/>
          <p:nvPr/>
        </p:nvSpPr>
        <p:spPr>
          <a:xfrm>
            <a:off x="415908" y="1368330"/>
            <a:ext cx="17520231" cy="2220866"/>
          </a:xfrm>
          <a:prstGeom prst="rect">
            <a:avLst/>
          </a:prstGeom>
        </p:spPr>
        <p:txBody>
          <a:bodyPr lIns="0" tIns="0" rIns="0" bIns="0" rtlCol="0" anchor="t">
            <a:spAutoFit/>
          </a:bodyPr>
          <a:lstStyle/>
          <a:p>
            <a:pPr marL="0" lvl="0" indent="0" algn="l">
              <a:lnSpc>
                <a:spcPts val="3578"/>
              </a:lnSpc>
              <a:spcBef>
                <a:spcPct val="0"/>
              </a:spcBef>
            </a:pPr>
            <a:r>
              <a:rPr lang="en-US" sz="2555" spc="10">
                <a:solidFill>
                  <a:srgbClr val="1D4355"/>
                </a:solidFill>
                <a:latin typeface="Barlow"/>
                <a:ea typeface="Barlow"/>
                <a:cs typeface="Barlow"/>
                <a:sym typeface="Barlow"/>
              </a:rPr>
              <a:t>The SQL query analyzes restaurant performance by calculating the </a:t>
            </a:r>
            <a:r>
              <a:rPr lang="en-US" sz="2555" b="1" spc="10">
                <a:solidFill>
                  <a:srgbClr val="1D4355"/>
                </a:solidFill>
                <a:latin typeface="Barlow Bold"/>
                <a:ea typeface="Barlow Bold"/>
                <a:cs typeface="Barlow Bold"/>
                <a:sym typeface="Barlow Bold"/>
              </a:rPr>
              <a:t>average total orders</a:t>
            </a:r>
            <a:r>
              <a:rPr lang="en-US" sz="2555" spc="10">
                <a:solidFill>
                  <a:srgbClr val="1D4355"/>
                </a:solidFill>
                <a:latin typeface="Barlow"/>
                <a:ea typeface="Barlow"/>
                <a:cs typeface="Barlow"/>
                <a:sym typeface="Barlow"/>
              </a:rPr>
              <a:t> (Area_Average) within each area and the deviation of each restaurant's total orders from this average (Orders_Difference). Using window functions, it partitions data by area and ranks restaurants based on their total orders. The output showcases how each restaurant's total orders compare to the average for their area, providing insights into which restaurants perform above or below the local average, helping identify top and underperforming outlets.</a:t>
            </a:r>
          </a:p>
        </p:txBody>
      </p:sp>
      <p:sp>
        <p:nvSpPr>
          <p:cNvPr id="6" name="Freeform 6"/>
          <p:cNvSpPr/>
          <p:nvPr/>
        </p:nvSpPr>
        <p:spPr>
          <a:xfrm>
            <a:off x="3360752" y="5801738"/>
            <a:ext cx="803664" cy="789600"/>
          </a:xfrm>
          <a:custGeom>
            <a:avLst/>
            <a:gdLst/>
            <a:ahLst/>
            <a:cxnLst/>
            <a:rect l="l" t="t" r="r" b="b"/>
            <a:pathLst>
              <a:path w="803664" h="789600">
                <a:moveTo>
                  <a:pt x="0" y="0"/>
                </a:moveTo>
                <a:lnTo>
                  <a:pt x="803664" y="0"/>
                </a:lnTo>
                <a:lnTo>
                  <a:pt x="803664" y="789600"/>
                </a:lnTo>
                <a:lnTo>
                  <a:pt x="0" y="7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15908" y="8819664"/>
            <a:ext cx="11433210" cy="879108"/>
          </a:xfrm>
          <a:prstGeom prst="rect">
            <a:avLst/>
          </a:prstGeom>
        </p:spPr>
        <p:txBody>
          <a:bodyPr lIns="0" tIns="0" rIns="0" bIns="0" rtlCol="0" anchor="t">
            <a:spAutoFit/>
          </a:bodyPr>
          <a:lstStyle/>
          <a:p>
            <a:pPr algn="just">
              <a:lnSpc>
                <a:spcPts val="3552"/>
              </a:lnSpc>
              <a:spcBef>
                <a:spcPct val="0"/>
              </a:spcBef>
            </a:pPr>
            <a:r>
              <a:rPr lang="en-US" sz="2631" b="1" spc="10">
                <a:solidFill>
                  <a:srgbClr val="1D4355"/>
                </a:solidFill>
                <a:latin typeface="Barlow Bold"/>
                <a:ea typeface="Barlow Bold"/>
                <a:cs typeface="Barlow Bold"/>
                <a:sym typeface="Barlow Bold"/>
              </a:rPr>
              <a:t>Use Case:</a:t>
            </a:r>
            <a:r>
              <a:rPr lang="en-US" sz="2631" spc="10">
                <a:solidFill>
                  <a:srgbClr val="1D4355"/>
                </a:solidFill>
                <a:latin typeface="Barlow"/>
                <a:ea typeface="Barlow"/>
                <a:cs typeface="Barlow"/>
                <a:sym typeface="Barlow"/>
              </a:rPr>
              <a:t> Analysing total orders of restaurants in a specific area to compute area averages and the difference in orders compared to the area's average.</a:t>
            </a:r>
          </a:p>
        </p:txBody>
      </p:sp>
      <p:sp>
        <p:nvSpPr>
          <p:cNvPr id="8" name="TextBox 8"/>
          <p:cNvSpPr txBox="1"/>
          <p:nvPr/>
        </p:nvSpPr>
        <p:spPr>
          <a:xfrm>
            <a:off x="112058" y="9956917"/>
            <a:ext cx="2631142" cy="240963"/>
          </a:xfrm>
          <a:prstGeom prst="rect">
            <a:avLst/>
          </a:prstGeom>
        </p:spPr>
        <p:txBody>
          <a:bodyPr wrap="square" lIns="0" tIns="0" rIns="0" bIns="0" rtlCol="0" anchor="t">
            <a:spAutoFit/>
          </a:bodyPr>
          <a:lstStyle/>
          <a:p>
            <a:pPr algn="l">
              <a:lnSpc>
                <a:spcPts val="2128"/>
              </a:lnSpc>
            </a:pPr>
            <a:r>
              <a:rPr lang="en-US" sz="1520" i="1" dirty="0">
                <a:solidFill>
                  <a:srgbClr val="1D4355">
                    <a:alpha val="62745"/>
                  </a:srgbClr>
                </a:solidFill>
                <a:latin typeface="Barlow Italics"/>
                <a:ea typeface="Barlow Italics"/>
                <a:cs typeface="Barlow Italics"/>
                <a:sym typeface="Barlow Italics"/>
                <a:hlinkClick r:id="rId6" tooltip="https://drive.google.com/file/d/1cTZGH-JDF_IgduYbOWAekLYfYZeLrMl3/view?usp=drive_link"/>
              </a:rPr>
              <a:t>To view full result, Click here</a:t>
            </a:r>
          </a:p>
        </p:txBody>
      </p:sp>
      <p:sp>
        <p:nvSpPr>
          <p:cNvPr id="9" name="Freeform 9"/>
          <p:cNvSpPr/>
          <p:nvPr/>
        </p:nvSpPr>
        <p:spPr>
          <a:xfrm>
            <a:off x="15267885" y="245297"/>
            <a:ext cx="3020115" cy="6164828"/>
          </a:xfrm>
          <a:custGeom>
            <a:avLst/>
            <a:gdLst/>
            <a:ahLst/>
            <a:cxnLst/>
            <a:rect l="l" t="t" r="r" b="b"/>
            <a:pathLst>
              <a:path w="7418412" h="9106694">
                <a:moveTo>
                  <a:pt x="0" y="0"/>
                </a:moveTo>
                <a:lnTo>
                  <a:pt x="7418413" y="0"/>
                </a:lnTo>
                <a:lnTo>
                  <a:pt x="7418413" y="9106695"/>
                </a:lnTo>
                <a:lnTo>
                  <a:pt x="0" y="9106695"/>
                </a:lnTo>
                <a:lnTo>
                  <a:pt x="0" y="0"/>
                </a:lnTo>
                <a:close/>
              </a:path>
            </a:pathLst>
          </a:custGeom>
          <a:blipFill>
            <a:blip r:embed="rId7">
              <a:alphaModFix amt="6999"/>
              <a:extLst>
                <a:ext uri="{96DAC541-7B7A-43D3-8B79-37D633B846F1}">
                  <asvg:svgBlip xmlns:asvg="http://schemas.microsoft.com/office/drawing/2016/SVG/main" r:embed="rId8"/>
                </a:ext>
              </a:extLst>
            </a:blip>
            <a:stretch>
              <a:fillRect l="3" t="-47720" r="-145635"/>
            </a:stretch>
          </a:blipFill>
        </p:spPr>
      </p:sp>
      <p:sp>
        <p:nvSpPr>
          <p:cNvPr id="10" name="TextBox 10"/>
          <p:cNvSpPr txBox="1"/>
          <p:nvPr/>
        </p:nvSpPr>
        <p:spPr>
          <a:xfrm>
            <a:off x="13157579" y="6105078"/>
            <a:ext cx="5130421" cy="3593694"/>
          </a:xfrm>
          <a:prstGeom prst="rect">
            <a:avLst/>
          </a:prstGeom>
        </p:spPr>
        <p:txBody>
          <a:bodyPr lIns="0" tIns="0" rIns="0" bIns="0" rtlCol="0" anchor="t">
            <a:spAutoFit/>
          </a:bodyPr>
          <a:lstStyle/>
          <a:p>
            <a:pPr algn="l">
              <a:lnSpc>
                <a:spcPts val="3178"/>
              </a:lnSpc>
              <a:spcBef>
                <a:spcPct val="0"/>
              </a:spcBef>
            </a:pPr>
            <a:r>
              <a:rPr lang="en-US" sz="2354" b="1" spc="9">
                <a:solidFill>
                  <a:srgbClr val="1D4355"/>
                </a:solidFill>
                <a:latin typeface="Barlow Bold"/>
                <a:ea typeface="Barlow Bold"/>
                <a:cs typeface="Barlow Bold"/>
                <a:sym typeface="Barlow Bold"/>
              </a:rPr>
              <a:t>Recommendation:</a:t>
            </a:r>
          </a:p>
          <a:p>
            <a:pPr algn="l">
              <a:lnSpc>
                <a:spcPts val="3178"/>
              </a:lnSpc>
              <a:spcBef>
                <a:spcPct val="0"/>
              </a:spcBef>
            </a:pPr>
            <a:r>
              <a:rPr lang="en-US" sz="2354" b="1" spc="9">
                <a:solidFill>
                  <a:srgbClr val="1D4355"/>
                </a:solidFill>
                <a:latin typeface="Barlow Bold"/>
                <a:ea typeface="Barlow Bold"/>
                <a:cs typeface="Barlow Bold"/>
                <a:sym typeface="Barlow Bold"/>
              </a:rPr>
              <a:t>For Underperforming Restaurants:</a:t>
            </a:r>
            <a:r>
              <a:rPr lang="en-US" sz="2354" spc="9">
                <a:solidFill>
                  <a:srgbClr val="1D4355"/>
                </a:solidFill>
                <a:latin typeface="Barlow"/>
                <a:ea typeface="Barlow"/>
                <a:cs typeface="Barlow"/>
                <a:sym typeface="Barlow"/>
              </a:rPr>
              <a:t> Focus on targeted marketing campaigns, menu optimization, or customer engagement to close the gap.</a:t>
            </a:r>
          </a:p>
          <a:p>
            <a:pPr algn="l">
              <a:lnSpc>
                <a:spcPts val="3178"/>
              </a:lnSpc>
              <a:spcBef>
                <a:spcPct val="0"/>
              </a:spcBef>
            </a:pPr>
            <a:r>
              <a:rPr lang="en-US" sz="2354" b="1" spc="9">
                <a:solidFill>
                  <a:srgbClr val="1D4355"/>
                </a:solidFill>
                <a:latin typeface="Barlow Bold"/>
                <a:ea typeface="Barlow Bold"/>
                <a:cs typeface="Barlow Bold"/>
                <a:sym typeface="Barlow Bold"/>
              </a:rPr>
              <a:t>For Top Performers:</a:t>
            </a:r>
            <a:r>
              <a:rPr lang="en-US" sz="2354" spc="9">
                <a:solidFill>
                  <a:srgbClr val="1D4355"/>
                </a:solidFill>
                <a:latin typeface="Barlow"/>
                <a:ea typeface="Barlow"/>
                <a:cs typeface="Barlow"/>
                <a:sym typeface="Barlow"/>
              </a:rPr>
              <a:t> Reinforce strengths through loyalty programs or enhanced visibility on platforms.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04749" y="7931673"/>
            <a:ext cx="7327791" cy="2044909"/>
          </a:xfrm>
          <a:custGeom>
            <a:avLst/>
            <a:gdLst/>
            <a:ahLst/>
            <a:cxnLst/>
            <a:rect l="l" t="t" r="r" b="b"/>
            <a:pathLst>
              <a:path w="7327791" h="2044909">
                <a:moveTo>
                  <a:pt x="0" y="0"/>
                </a:moveTo>
                <a:lnTo>
                  <a:pt x="7327791" y="0"/>
                </a:lnTo>
                <a:lnTo>
                  <a:pt x="7327791" y="2044909"/>
                </a:lnTo>
                <a:lnTo>
                  <a:pt x="0" y="2044909"/>
                </a:lnTo>
                <a:lnTo>
                  <a:pt x="0" y="0"/>
                </a:lnTo>
                <a:close/>
              </a:path>
            </a:pathLst>
          </a:custGeom>
          <a:blipFill>
            <a:blip r:embed="rId2"/>
            <a:stretch>
              <a:fillRect t="-954" b="-954"/>
            </a:stretch>
          </a:blipFill>
        </p:spPr>
      </p:sp>
      <p:sp>
        <p:nvSpPr>
          <p:cNvPr id="3" name="Freeform 3"/>
          <p:cNvSpPr/>
          <p:nvPr/>
        </p:nvSpPr>
        <p:spPr>
          <a:xfrm>
            <a:off x="7664927" y="1820457"/>
            <a:ext cx="10449427" cy="7471340"/>
          </a:xfrm>
          <a:custGeom>
            <a:avLst/>
            <a:gdLst/>
            <a:ahLst/>
            <a:cxnLst/>
            <a:rect l="l" t="t" r="r" b="b"/>
            <a:pathLst>
              <a:path w="10449427" h="7471340">
                <a:moveTo>
                  <a:pt x="0" y="0"/>
                </a:moveTo>
                <a:lnTo>
                  <a:pt x="10449426" y="0"/>
                </a:lnTo>
                <a:lnTo>
                  <a:pt x="10449426" y="7471340"/>
                </a:lnTo>
                <a:lnTo>
                  <a:pt x="0" y="7471340"/>
                </a:lnTo>
                <a:lnTo>
                  <a:pt x="0" y="0"/>
                </a:lnTo>
                <a:close/>
              </a:path>
            </a:pathLst>
          </a:custGeom>
          <a:blipFill>
            <a:blip r:embed="rId3"/>
            <a:stretch>
              <a:fillRect/>
            </a:stretch>
          </a:blipFill>
        </p:spPr>
      </p:sp>
      <p:sp>
        <p:nvSpPr>
          <p:cNvPr id="4" name="TextBox 4"/>
          <p:cNvSpPr txBox="1"/>
          <p:nvPr/>
        </p:nvSpPr>
        <p:spPr>
          <a:xfrm>
            <a:off x="314248" y="1988170"/>
            <a:ext cx="7118292" cy="4838476"/>
          </a:xfrm>
          <a:prstGeom prst="rect">
            <a:avLst/>
          </a:prstGeom>
        </p:spPr>
        <p:txBody>
          <a:bodyPr lIns="0" tIns="0" rIns="0" bIns="0" rtlCol="0" anchor="t">
            <a:spAutoFit/>
          </a:bodyPr>
          <a:lstStyle/>
          <a:p>
            <a:pPr marL="0" lvl="0" indent="0" algn="l">
              <a:lnSpc>
                <a:spcPts val="4294"/>
              </a:lnSpc>
              <a:spcBef>
                <a:spcPct val="0"/>
              </a:spcBef>
            </a:pPr>
            <a:r>
              <a:rPr lang="en-US" sz="3067" spc="12">
                <a:solidFill>
                  <a:srgbClr val="1D4355"/>
                </a:solidFill>
                <a:latin typeface="Barlow"/>
                <a:ea typeface="Barlow"/>
                <a:cs typeface="Barlow"/>
                <a:sym typeface="Barlow"/>
              </a:rPr>
              <a:t>This query utilizes a </a:t>
            </a:r>
            <a:r>
              <a:rPr lang="en-US" sz="3067" b="1" spc="12">
                <a:solidFill>
                  <a:srgbClr val="1D4355"/>
                </a:solidFill>
                <a:latin typeface="Barlow Bold"/>
                <a:ea typeface="Barlow Bold"/>
                <a:cs typeface="Barlow Bold"/>
                <a:sym typeface="Barlow Bold"/>
              </a:rPr>
              <a:t>WITH </a:t>
            </a:r>
            <a:r>
              <a:rPr lang="en-US" sz="3067" spc="12">
                <a:solidFill>
                  <a:srgbClr val="1D4355"/>
                </a:solidFill>
                <a:latin typeface="Barlow"/>
                <a:ea typeface="Barlow"/>
                <a:cs typeface="Barlow"/>
                <a:sym typeface="Barlow"/>
              </a:rPr>
              <a:t>clause to define a temporary dataset where restaurants are ranked using the </a:t>
            </a:r>
            <a:r>
              <a:rPr lang="en-US" sz="3067" b="1" spc="12">
                <a:solidFill>
                  <a:srgbClr val="1D4355"/>
                </a:solidFill>
                <a:latin typeface="Barlow Bold"/>
                <a:ea typeface="Barlow Bold"/>
                <a:cs typeface="Barlow Bold"/>
                <a:sym typeface="Barlow Bold"/>
              </a:rPr>
              <a:t>RANK </a:t>
            </a:r>
            <a:r>
              <a:rPr lang="en-US" sz="3067" spc="12">
                <a:solidFill>
                  <a:srgbClr val="1D4355"/>
                </a:solidFill>
                <a:latin typeface="Barlow"/>
                <a:ea typeface="Barlow"/>
                <a:cs typeface="Barlow"/>
                <a:sym typeface="Barlow"/>
              </a:rPr>
              <a:t>window function. It filters the top 5 per city, calculates </a:t>
            </a:r>
            <a:r>
              <a:rPr lang="en-US" sz="3067" b="1" spc="12">
                <a:solidFill>
                  <a:srgbClr val="1D4355"/>
                </a:solidFill>
                <a:latin typeface="Barlow Bold"/>
                <a:ea typeface="Barlow Bold"/>
                <a:cs typeface="Barlow Bold"/>
                <a:sym typeface="Barlow Bold"/>
              </a:rPr>
              <a:t>SUM</a:t>
            </a:r>
            <a:r>
              <a:rPr lang="en-US" sz="3067" spc="12">
                <a:solidFill>
                  <a:srgbClr val="1D4355"/>
                </a:solidFill>
                <a:latin typeface="Barlow"/>
                <a:ea typeface="Barlow"/>
                <a:cs typeface="Barlow"/>
                <a:sym typeface="Barlow"/>
              </a:rPr>
              <a:t>, </a:t>
            </a:r>
            <a:r>
              <a:rPr lang="en-US" sz="3067" b="1" spc="12">
                <a:solidFill>
                  <a:srgbClr val="1D4355"/>
                </a:solidFill>
                <a:latin typeface="Barlow Bold"/>
                <a:ea typeface="Barlow Bold"/>
                <a:cs typeface="Barlow Bold"/>
                <a:sym typeface="Barlow Bold"/>
              </a:rPr>
              <a:t>MAX</a:t>
            </a:r>
            <a:r>
              <a:rPr lang="en-US" sz="3067" spc="12">
                <a:solidFill>
                  <a:srgbClr val="1D4355"/>
                </a:solidFill>
                <a:latin typeface="Barlow"/>
                <a:ea typeface="Barlow"/>
                <a:cs typeface="Barlow"/>
                <a:sym typeface="Barlow"/>
              </a:rPr>
              <a:t>, and </a:t>
            </a:r>
            <a:r>
              <a:rPr lang="en-US" sz="3067" b="1" spc="12">
                <a:solidFill>
                  <a:srgbClr val="1D4355"/>
                </a:solidFill>
                <a:latin typeface="Barlow Bold"/>
                <a:ea typeface="Barlow Bold"/>
                <a:cs typeface="Barlow Bold"/>
                <a:sym typeface="Barlow Bold"/>
              </a:rPr>
              <a:t>AVG </a:t>
            </a:r>
            <a:r>
              <a:rPr lang="en-US" sz="3067" spc="12">
                <a:solidFill>
                  <a:srgbClr val="1D4355"/>
                </a:solidFill>
                <a:latin typeface="Barlow"/>
                <a:ea typeface="Barlow"/>
                <a:cs typeface="Barlow"/>
                <a:sym typeface="Barlow"/>
              </a:rPr>
              <a:t>of orders and ratings, groups data by area and city, and applies a </a:t>
            </a:r>
            <a:r>
              <a:rPr lang="en-US" sz="3067" b="1" spc="12">
                <a:solidFill>
                  <a:srgbClr val="1D4355"/>
                </a:solidFill>
                <a:latin typeface="Barlow Bold"/>
                <a:ea typeface="Barlow Bold"/>
                <a:cs typeface="Barlow Bold"/>
                <a:sym typeface="Barlow Bold"/>
              </a:rPr>
              <a:t>HAVING </a:t>
            </a:r>
            <a:r>
              <a:rPr lang="en-US" sz="3067" spc="12">
                <a:solidFill>
                  <a:srgbClr val="1D4355"/>
                </a:solidFill>
                <a:latin typeface="Barlow"/>
                <a:ea typeface="Barlow"/>
                <a:cs typeface="Barlow"/>
                <a:sym typeface="Barlow"/>
              </a:rPr>
              <a:t>condition for areas with over </a:t>
            </a:r>
            <a:r>
              <a:rPr lang="en-US" sz="3067" b="1" spc="12">
                <a:solidFill>
                  <a:srgbClr val="1D4355"/>
                </a:solidFill>
                <a:latin typeface="Barlow Bold"/>
                <a:ea typeface="Barlow Bold"/>
                <a:cs typeface="Barlow Bold"/>
                <a:sym typeface="Barlow Bold"/>
              </a:rPr>
              <a:t>20000 </a:t>
            </a:r>
            <a:r>
              <a:rPr lang="en-US" sz="3067" spc="12">
                <a:solidFill>
                  <a:srgbClr val="1D4355"/>
                </a:solidFill>
                <a:latin typeface="Barlow"/>
                <a:ea typeface="Barlow"/>
                <a:cs typeface="Barlow"/>
                <a:sym typeface="Barlow"/>
              </a:rPr>
              <a:t>orders, and sorts results by total demand.</a:t>
            </a:r>
          </a:p>
        </p:txBody>
      </p:sp>
      <p:sp>
        <p:nvSpPr>
          <p:cNvPr id="5" name="Freeform 5"/>
          <p:cNvSpPr/>
          <p:nvPr/>
        </p:nvSpPr>
        <p:spPr>
          <a:xfrm>
            <a:off x="6774993" y="6826646"/>
            <a:ext cx="724377" cy="919844"/>
          </a:xfrm>
          <a:custGeom>
            <a:avLst/>
            <a:gdLst/>
            <a:ahLst/>
            <a:cxnLst/>
            <a:rect l="l" t="t" r="r" b="b"/>
            <a:pathLst>
              <a:path w="724377" h="919844">
                <a:moveTo>
                  <a:pt x="0" y="0"/>
                </a:moveTo>
                <a:lnTo>
                  <a:pt x="724378" y="0"/>
                </a:lnTo>
                <a:lnTo>
                  <a:pt x="724378" y="919845"/>
                </a:lnTo>
                <a:lnTo>
                  <a:pt x="0" y="919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661691" y="9535384"/>
            <a:ext cx="1452663" cy="581065"/>
          </a:xfrm>
          <a:custGeom>
            <a:avLst/>
            <a:gdLst/>
            <a:ahLst/>
            <a:cxnLst/>
            <a:rect l="l" t="t" r="r" b="b"/>
            <a:pathLst>
              <a:path w="1452663" h="581065">
                <a:moveTo>
                  <a:pt x="0" y="0"/>
                </a:moveTo>
                <a:lnTo>
                  <a:pt x="1452662" y="0"/>
                </a:lnTo>
                <a:lnTo>
                  <a:pt x="1452662" y="581065"/>
                </a:lnTo>
                <a:lnTo>
                  <a:pt x="0" y="5810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098946" y="562293"/>
            <a:ext cx="13220938"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Top Restaurants and High-Demand Areas by City</a:t>
            </a:r>
          </a:p>
        </p:txBody>
      </p:sp>
      <p:sp>
        <p:nvSpPr>
          <p:cNvPr id="8" name="TextBox 8"/>
          <p:cNvSpPr txBox="1"/>
          <p:nvPr/>
        </p:nvSpPr>
        <p:spPr>
          <a:xfrm>
            <a:off x="16926807" y="9683822"/>
            <a:ext cx="922430" cy="255613"/>
          </a:xfrm>
          <a:prstGeom prst="rect">
            <a:avLst/>
          </a:prstGeom>
        </p:spPr>
        <p:txBody>
          <a:bodyPr lIns="0" tIns="0" rIns="0" bIns="0" rtlCol="0" anchor="t">
            <a:spAutoFit/>
          </a:bodyPr>
          <a:lstStyle/>
          <a:p>
            <a:pPr algn="ctr">
              <a:lnSpc>
                <a:spcPts val="2103"/>
              </a:lnSpc>
            </a:pPr>
            <a:r>
              <a:rPr lang="en-US" sz="1502" i="1">
                <a:solidFill>
                  <a:srgbClr val="000000"/>
                </a:solidFill>
                <a:latin typeface="Canva Sans Italics"/>
                <a:ea typeface="Canva Sans Italics"/>
                <a:cs typeface="Canva Sans Italics"/>
                <a:sym typeface="Canva Sans Italics"/>
              </a:rPr>
              <a:t>Highlights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339953" y="5252582"/>
            <a:ext cx="17608094" cy="4618237"/>
          </a:xfrm>
          <a:prstGeom prst="rect">
            <a:avLst/>
          </a:prstGeom>
        </p:spPr>
        <p:txBody>
          <a:bodyPr lIns="0" tIns="0" rIns="0" bIns="0" rtlCol="0" anchor="t">
            <a:spAutoFit/>
          </a:bodyPr>
          <a:lstStyle/>
          <a:p>
            <a:pPr algn="just">
              <a:lnSpc>
                <a:spcPts val="4350"/>
              </a:lnSpc>
            </a:pPr>
            <a:r>
              <a:rPr lang="en-US" sz="3222" b="1" spc="12">
                <a:solidFill>
                  <a:srgbClr val="000000"/>
                </a:solidFill>
                <a:latin typeface="Barlow Bold"/>
                <a:ea typeface="Barlow Bold"/>
                <a:cs typeface="Barlow Bold"/>
                <a:sym typeface="Barlow Bold"/>
              </a:rPr>
              <a:t>Use Cases:</a:t>
            </a:r>
          </a:p>
          <a:p>
            <a:pPr marL="631044" lvl="1" indent="-315522" algn="just">
              <a:lnSpc>
                <a:spcPts val="4442"/>
              </a:lnSpc>
              <a:buFont typeface="Arial"/>
              <a:buChar char="•"/>
            </a:pPr>
            <a:r>
              <a:rPr lang="en-US" sz="2922" spc="11">
                <a:solidFill>
                  <a:srgbClr val="000000"/>
                </a:solidFill>
                <a:latin typeface="Barlow"/>
                <a:ea typeface="Barlow"/>
                <a:cs typeface="Barlow"/>
                <a:sym typeface="Barlow"/>
              </a:rPr>
              <a:t>Analyse restaurant data to understand which areas and cities are contributing the most to order volumes.</a:t>
            </a:r>
          </a:p>
          <a:p>
            <a:pPr algn="just">
              <a:lnSpc>
                <a:spcPts val="1461"/>
              </a:lnSpc>
            </a:pPr>
            <a:endParaRPr lang="en-US" sz="2922" spc="11">
              <a:solidFill>
                <a:srgbClr val="000000"/>
              </a:solidFill>
              <a:latin typeface="Barlow"/>
              <a:ea typeface="Barlow"/>
              <a:cs typeface="Barlow"/>
              <a:sym typeface="Barlow"/>
            </a:endParaRPr>
          </a:p>
          <a:p>
            <a:pPr marL="631044" lvl="1" indent="-315522" algn="just">
              <a:lnSpc>
                <a:spcPts val="3945"/>
              </a:lnSpc>
              <a:buFont typeface="Arial"/>
              <a:buChar char="•"/>
            </a:pPr>
            <a:r>
              <a:rPr lang="en-US" sz="2922" spc="11">
                <a:solidFill>
                  <a:srgbClr val="000000"/>
                </a:solidFill>
                <a:latin typeface="Barlow"/>
                <a:ea typeface="Barlow"/>
                <a:cs typeface="Barlow"/>
                <a:sym typeface="Barlow"/>
              </a:rPr>
              <a:t>Identify low-performing areas or cities (those not meeting the HAVING condition) to target for promotional offers or service improvements.</a:t>
            </a:r>
          </a:p>
          <a:p>
            <a:pPr algn="just">
              <a:lnSpc>
                <a:spcPts val="1461"/>
              </a:lnSpc>
            </a:pPr>
            <a:endParaRPr lang="en-US" sz="2922" spc="11">
              <a:solidFill>
                <a:srgbClr val="000000"/>
              </a:solidFill>
              <a:latin typeface="Barlow"/>
              <a:ea typeface="Barlow"/>
              <a:cs typeface="Barlow"/>
              <a:sym typeface="Barlow"/>
            </a:endParaRPr>
          </a:p>
          <a:p>
            <a:pPr marL="631044" lvl="1" indent="-315522" algn="just">
              <a:lnSpc>
                <a:spcPts val="3945"/>
              </a:lnSpc>
              <a:buFont typeface="Arial"/>
              <a:buChar char="•"/>
            </a:pPr>
            <a:r>
              <a:rPr lang="en-US" sz="2922" spc="11">
                <a:solidFill>
                  <a:srgbClr val="000000"/>
                </a:solidFill>
                <a:latin typeface="Barlow"/>
                <a:ea typeface="Barlow"/>
                <a:cs typeface="Barlow"/>
                <a:sym typeface="Barlow"/>
              </a:rPr>
              <a:t>Performance Trends: Analyse which cities or areas have the highest average ratings and total orders, helping prioritize delivery expansions or promotional campaigns.</a:t>
            </a:r>
          </a:p>
          <a:p>
            <a:pPr algn="just">
              <a:lnSpc>
                <a:spcPts val="1461"/>
              </a:lnSpc>
            </a:pPr>
            <a:endParaRPr lang="en-US" sz="2922" spc="11">
              <a:solidFill>
                <a:srgbClr val="000000"/>
              </a:solidFill>
              <a:latin typeface="Barlow"/>
              <a:ea typeface="Barlow"/>
              <a:cs typeface="Barlow"/>
              <a:sym typeface="Barlow"/>
            </a:endParaRPr>
          </a:p>
          <a:p>
            <a:pPr marL="631044" lvl="1" indent="-315522" algn="just">
              <a:lnSpc>
                <a:spcPts val="3945"/>
              </a:lnSpc>
              <a:buFont typeface="Arial"/>
              <a:buChar char="•"/>
            </a:pPr>
            <a:r>
              <a:rPr lang="en-US" sz="2922" spc="11">
                <a:solidFill>
                  <a:srgbClr val="000000"/>
                </a:solidFill>
                <a:latin typeface="Barlow"/>
                <a:ea typeface="Barlow"/>
                <a:cs typeface="Barlow"/>
                <a:sym typeface="Barlow"/>
              </a:rPr>
              <a:t>Areas with high total orders and high average ratings are prime candidates for opening new franchises or expanding existing services.</a:t>
            </a:r>
          </a:p>
        </p:txBody>
      </p:sp>
      <p:sp>
        <p:nvSpPr>
          <p:cNvPr id="3" name="TextBox 3"/>
          <p:cNvSpPr txBox="1"/>
          <p:nvPr/>
        </p:nvSpPr>
        <p:spPr>
          <a:xfrm>
            <a:off x="339953" y="355262"/>
            <a:ext cx="17774400" cy="4944945"/>
          </a:xfrm>
          <a:prstGeom prst="rect">
            <a:avLst/>
          </a:prstGeom>
        </p:spPr>
        <p:txBody>
          <a:bodyPr lIns="0" tIns="0" rIns="0" bIns="0" rtlCol="0" anchor="t">
            <a:spAutoFit/>
          </a:bodyPr>
          <a:lstStyle/>
          <a:p>
            <a:pPr algn="just">
              <a:lnSpc>
                <a:spcPts val="3945"/>
              </a:lnSpc>
              <a:spcBef>
                <a:spcPct val="0"/>
              </a:spcBef>
            </a:pPr>
            <a:r>
              <a:rPr lang="en-US" sz="2922" b="1" u="none" strike="noStrike" spc="11">
                <a:solidFill>
                  <a:srgbClr val="000000"/>
                </a:solidFill>
                <a:latin typeface="Barlow Bold"/>
                <a:ea typeface="Barlow Bold"/>
                <a:cs typeface="Barlow Bold"/>
                <a:sym typeface="Barlow Bold"/>
              </a:rPr>
              <a:t>Insights</a:t>
            </a:r>
          </a:p>
          <a:p>
            <a:pPr marL="631044" lvl="1" indent="-315522" algn="just">
              <a:lnSpc>
                <a:spcPts val="3945"/>
              </a:lnSpc>
              <a:spcBef>
                <a:spcPct val="0"/>
              </a:spcBef>
              <a:buFont typeface="Arial"/>
              <a:buChar char="•"/>
            </a:pPr>
            <a:r>
              <a:rPr lang="en-US" sz="2922" u="none" strike="noStrike" spc="11">
                <a:solidFill>
                  <a:srgbClr val="000000"/>
                </a:solidFill>
                <a:latin typeface="Barlow"/>
                <a:ea typeface="Barlow"/>
                <a:cs typeface="Barlow"/>
                <a:sym typeface="Barlow"/>
              </a:rPr>
              <a:t>By limiting the analysis to the top 5 restaurants (Rank_in_City &lt;= 5), the query focuses on the best-performing restaurants, eliminating noise from underperforming establishments.</a:t>
            </a:r>
          </a:p>
          <a:p>
            <a:pPr algn="just">
              <a:lnSpc>
                <a:spcPts val="3945"/>
              </a:lnSpc>
              <a:spcBef>
                <a:spcPct val="0"/>
              </a:spcBef>
            </a:pPr>
            <a:endParaRPr lang="en-US" sz="2922" u="none" strike="noStrike" spc="11">
              <a:solidFill>
                <a:srgbClr val="000000"/>
              </a:solidFill>
              <a:latin typeface="Barlow"/>
              <a:ea typeface="Barlow"/>
              <a:cs typeface="Barlow"/>
              <a:sym typeface="Barlow"/>
            </a:endParaRPr>
          </a:p>
          <a:p>
            <a:pPr marL="631044" lvl="1" indent="-315522" algn="just">
              <a:lnSpc>
                <a:spcPts val="3945"/>
              </a:lnSpc>
              <a:spcBef>
                <a:spcPct val="0"/>
              </a:spcBef>
              <a:buFont typeface="Arial"/>
              <a:buChar char="•"/>
            </a:pPr>
            <a:r>
              <a:rPr lang="en-US" sz="2922" u="none" strike="noStrike" spc="11">
                <a:solidFill>
                  <a:srgbClr val="000000"/>
                </a:solidFill>
                <a:latin typeface="Barlow"/>
                <a:ea typeface="Barlow"/>
                <a:cs typeface="Barlow"/>
                <a:sym typeface="Barlow"/>
              </a:rPr>
              <a:t>HAVING SUM(Total_orders) &gt; 20000 filters for areas with significant revenue potential. This highlights regions that contribute meaningfully to overall revenue.</a:t>
            </a:r>
          </a:p>
          <a:p>
            <a:pPr algn="just">
              <a:lnSpc>
                <a:spcPts val="3945"/>
              </a:lnSpc>
              <a:spcBef>
                <a:spcPct val="0"/>
              </a:spcBef>
            </a:pPr>
            <a:endParaRPr lang="en-US" sz="2922" u="none" strike="noStrike" spc="11">
              <a:solidFill>
                <a:srgbClr val="000000"/>
              </a:solidFill>
              <a:latin typeface="Barlow"/>
              <a:ea typeface="Barlow"/>
              <a:cs typeface="Barlow"/>
              <a:sym typeface="Barlow"/>
            </a:endParaRPr>
          </a:p>
          <a:p>
            <a:pPr marL="631044" lvl="1" indent="-315522" algn="just">
              <a:lnSpc>
                <a:spcPts val="3945"/>
              </a:lnSpc>
              <a:spcBef>
                <a:spcPct val="0"/>
              </a:spcBef>
              <a:buFont typeface="Arial"/>
              <a:buChar char="•"/>
            </a:pPr>
            <a:r>
              <a:rPr lang="en-US" sz="2922" u="none" strike="noStrike" spc="11">
                <a:solidFill>
                  <a:srgbClr val="000000"/>
                </a:solidFill>
                <a:latin typeface="Barlow"/>
                <a:ea typeface="Barlow"/>
                <a:cs typeface="Barlow"/>
                <a:sym typeface="Barlow"/>
              </a:rPr>
              <a:t>Areas with a high sum of orders (SUM(Total_orders)) and high ratings are opportunities for further investment (e.g., marketing, logistics improvements).</a:t>
            </a:r>
          </a:p>
          <a:p>
            <a:pPr algn="just">
              <a:lnSpc>
                <a:spcPts val="3945"/>
              </a:lnSpc>
              <a:spcBef>
                <a:spcPct val="0"/>
              </a:spcBef>
            </a:pPr>
            <a:endParaRPr lang="en-US" sz="2922" u="none" strike="noStrike" spc="11">
              <a:solidFill>
                <a:srgbClr val="000000"/>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0" y="1996967"/>
            <a:ext cx="18288000" cy="2463875"/>
          </a:xfrm>
          <a:prstGeom prst="rect">
            <a:avLst/>
          </a:prstGeom>
        </p:spPr>
        <p:txBody>
          <a:bodyPr lIns="0" tIns="0" rIns="0" bIns="0" rtlCol="0" anchor="t">
            <a:spAutoFit/>
          </a:bodyPr>
          <a:lstStyle/>
          <a:p>
            <a:pPr marL="790782" lvl="1" indent="-395391" algn="l">
              <a:lnSpc>
                <a:spcPts val="4944"/>
              </a:lnSpc>
              <a:buFont typeface="Arial"/>
              <a:buChar char="•"/>
            </a:pPr>
            <a:r>
              <a:rPr lang="en-US" sz="3662" spc="14">
                <a:solidFill>
                  <a:srgbClr val="1D4355"/>
                </a:solidFill>
                <a:latin typeface="Barlow"/>
                <a:ea typeface="Barlow"/>
                <a:cs typeface="Barlow"/>
                <a:sym typeface="Barlow"/>
              </a:rPr>
              <a:t>The analysis uncovered key trends in restaurant performance, pricing, delivery efficiency, and customer preferences.</a:t>
            </a:r>
          </a:p>
          <a:p>
            <a:pPr marL="790782" lvl="1" indent="-395391" algn="l">
              <a:lnSpc>
                <a:spcPts val="4944"/>
              </a:lnSpc>
              <a:buFont typeface="Arial"/>
              <a:buChar char="•"/>
            </a:pPr>
            <a:r>
              <a:rPr lang="en-US" sz="3662" spc="14">
                <a:solidFill>
                  <a:srgbClr val="1D4355"/>
                </a:solidFill>
                <a:latin typeface="Barlow"/>
                <a:ea typeface="Barlow"/>
                <a:cs typeface="Barlow"/>
                <a:sym typeface="Barlow"/>
              </a:rPr>
              <a:t>These insights can guide Swiggy in enhancing user experience, optimizing operations, and driving growth.</a:t>
            </a:r>
          </a:p>
        </p:txBody>
      </p:sp>
      <p:sp>
        <p:nvSpPr>
          <p:cNvPr id="3" name="TextBox 3"/>
          <p:cNvSpPr txBox="1"/>
          <p:nvPr/>
        </p:nvSpPr>
        <p:spPr>
          <a:xfrm>
            <a:off x="170275" y="878130"/>
            <a:ext cx="3700951" cy="887095"/>
          </a:xfrm>
          <a:prstGeom prst="rect">
            <a:avLst/>
          </a:prstGeom>
        </p:spPr>
        <p:txBody>
          <a:bodyPr lIns="0" tIns="0" rIns="0" bIns="0" rtlCol="0" anchor="t">
            <a:spAutoFit/>
          </a:bodyPr>
          <a:lstStyle/>
          <a:p>
            <a:pPr algn="ctr">
              <a:lnSpc>
                <a:spcPts val="7279"/>
              </a:lnSpc>
            </a:pPr>
            <a:r>
              <a:rPr lang="en-US" sz="5199" b="1">
                <a:solidFill>
                  <a:srgbClr val="1D4355"/>
                </a:solidFill>
                <a:latin typeface="Canva Sans Bold"/>
                <a:ea typeface="Canva Sans Bold"/>
                <a:cs typeface="Canva Sans Bold"/>
                <a:sym typeface="Canva Sans Bold"/>
              </a:rPr>
              <a:t>Conclusion</a:t>
            </a:r>
          </a:p>
        </p:txBody>
      </p:sp>
      <p:sp>
        <p:nvSpPr>
          <p:cNvPr id="4" name="TextBox 4"/>
          <p:cNvSpPr txBox="1"/>
          <p:nvPr/>
        </p:nvSpPr>
        <p:spPr>
          <a:xfrm>
            <a:off x="0" y="6359316"/>
            <a:ext cx="18288689" cy="2897255"/>
          </a:xfrm>
          <a:prstGeom prst="rect">
            <a:avLst/>
          </a:prstGeom>
        </p:spPr>
        <p:txBody>
          <a:bodyPr lIns="0" tIns="0" rIns="0" bIns="0" rtlCol="0" anchor="t">
            <a:spAutoFit/>
          </a:bodyPr>
          <a:lstStyle/>
          <a:p>
            <a:pPr marL="736896" lvl="1" indent="-368448" algn="l">
              <a:lnSpc>
                <a:spcPts val="4607"/>
              </a:lnSpc>
              <a:buFont typeface="Arial"/>
              <a:buChar char="•"/>
            </a:pPr>
            <a:r>
              <a:rPr lang="en-US" sz="3413" spc="13">
                <a:solidFill>
                  <a:srgbClr val="1D4355"/>
                </a:solidFill>
                <a:latin typeface="Barlow"/>
                <a:ea typeface="Barlow"/>
                <a:cs typeface="Barlow"/>
                <a:sym typeface="Barlow"/>
              </a:rPr>
              <a:t>Real-Time Data Integration: Incorporate live data for dynamic analysis.</a:t>
            </a:r>
          </a:p>
          <a:p>
            <a:pPr marL="736896" lvl="1" indent="-368448" algn="l">
              <a:lnSpc>
                <a:spcPts val="4607"/>
              </a:lnSpc>
              <a:buFont typeface="Arial"/>
              <a:buChar char="•"/>
            </a:pPr>
            <a:r>
              <a:rPr lang="en-US" sz="3413" spc="13">
                <a:solidFill>
                  <a:srgbClr val="1D4355"/>
                </a:solidFill>
                <a:latin typeface="Barlow"/>
                <a:ea typeface="Barlow"/>
                <a:cs typeface="Barlow"/>
                <a:sym typeface="Barlow"/>
              </a:rPr>
              <a:t>Customer Feedback: Analyse reviews and ratings to refine service quality.</a:t>
            </a:r>
          </a:p>
          <a:p>
            <a:pPr marL="736896" lvl="1" indent="-368448" algn="l">
              <a:lnSpc>
                <a:spcPts val="4607"/>
              </a:lnSpc>
              <a:buFont typeface="Arial"/>
              <a:buChar char="•"/>
            </a:pPr>
            <a:r>
              <a:rPr lang="en-US" sz="3413" spc="13">
                <a:solidFill>
                  <a:srgbClr val="1D4355"/>
                </a:solidFill>
                <a:latin typeface="Barlow"/>
                <a:ea typeface="Barlow"/>
                <a:cs typeface="Barlow"/>
                <a:sym typeface="Barlow"/>
              </a:rPr>
              <a:t>Advanced Analytics: Use machine learning to predict demand for dishes, areas, or price categories.</a:t>
            </a:r>
          </a:p>
          <a:p>
            <a:pPr marL="736896" lvl="1" indent="-368448" algn="l">
              <a:lnSpc>
                <a:spcPts val="4607"/>
              </a:lnSpc>
              <a:buFont typeface="Arial"/>
              <a:buChar char="•"/>
            </a:pPr>
            <a:r>
              <a:rPr lang="en-US" sz="3413" spc="13">
                <a:solidFill>
                  <a:srgbClr val="1D4355"/>
                </a:solidFill>
                <a:latin typeface="Barlow"/>
                <a:ea typeface="Barlow"/>
                <a:cs typeface="Barlow"/>
                <a:sym typeface="Barlow"/>
              </a:rPr>
              <a:t>Scalability: Extend the analysis to other regions or platforms.</a:t>
            </a:r>
          </a:p>
        </p:txBody>
      </p:sp>
      <p:sp>
        <p:nvSpPr>
          <p:cNvPr id="5" name="TextBox 5"/>
          <p:cNvSpPr txBox="1"/>
          <p:nvPr/>
        </p:nvSpPr>
        <p:spPr>
          <a:xfrm>
            <a:off x="170275" y="4948346"/>
            <a:ext cx="4299109" cy="887095"/>
          </a:xfrm>
          <a:prstGeom prst="rect">
            <a:avLst/>
          </a:prstGeom>
        </p:spPr>
        <p:txBody>
          <a:bodyPr lIns="0" tIns="0" rIns="0" bIns="0" rtlCol="0" anchor="t">
            <a:spAutoFit/>
          </a:bodyPr>
          <a:lstStyle/>
          <a:p>
            <a:pPr algn="ctr">
              <a:lnSpc>
                <a:spcPts val="7279"/>
              </a:lnSpc>
            </a:pPr>
            <a:r>
              <a:rPr lang="en-US" sz="5199" b="1">
                <a:solidFill>
                  <a:srgbClr val="1D4355"/>
                </a:solidFill>
                <a:latin typeface="Canva Sans Bold"/>
                <a:ea typeface="Canva Sans Bold"/>
                <a:cs typeface="Canva Sans Bold"/>
                <a:sym typeface="Canva Sans Bold"/>
              </a:rPr>
              <a:t>Future Scope</a:t>
            </a:r>
          </a:p>
        </p:txBody>
      </p:sp>
      <p:sp>
        <p:nvSpPr>
          <p:cNvPr id="6" name="Freeform 6"/>
          <p:cNvSpPr/>
          <p:nvPr/>
        </p:nvSpPr>
        <p:spPr>
          <a:xfrm>
            <a:off x="6256219" y="2237233"/>
            <a:ext cx="12031782" cy="8049767"/>
          </a:xfrm>
          <a:custGeom>
            <a:avLst/>
            <a:gdLst/>
            <a:ahLst/>
            <a:cxnLst/>
            <a:rect l="l" t="t" r="r" b="b"/>
            <a:pathLst>
              <a:path w="14736981" h="12739482">
                <a:moveTo>
                  <a:pt x="0" y="0"/>
                </a:moveTo>
                <a:lnTo>
                  <a:pt x="14736981" y="0"/>
                </a:lnTo>
                <a:lnTo>
                  <a:pt x="14736981" y="12739482"/>
                </a:lnTo>
                <a:lnTo>
                  <a:pt x="0" y="12739482"/>
                </a:lnTo>
                <a:lnTo>
                  <a:pt x="0" y="0"/>
                </a:lnTo>
                <a:close/>
              </a:path>
            </a:pathLst>
          </a:custGeom>
          <a:blipFill>
            <a:blip r:embed="rId2">
              <a:alphaModFix amt="6999"/>
              <a:extLst>
                <a:ext uri="{96DAC541-7B7A-43D3-8B79-37D633B846F1}">
                  <asvg:svgBlip xmlns:asvg="http://schemas.microsoft.com/office/drawing/2016/SVG/main" r:embed="rId3"/>
                </a:ext>
              </a:extLst>
            </a:blip>
            <a:stretch>
              <a:fillRect r="-22484" b="-58259"/>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2352407" y="0"/>
            <a:ext cx="5935593" cy="10287000"/>
          </a:xfrm>
          <a:custGeom>
            <a:avLst/>
            <a:gdLst/>
            <a:ahLst/>
            <a:cxnLst/>
            <a:rect l="l" t="t" r="r" b="b"/>
            <a:pathLst>
              <a:path w="13389562" h="13570084">
                <a:moveTo>
                  <a:pt x="0" y="0"/>
                </a:moveTo>
                <a:lnTo>
                  <a:pt x="13389562" y="0"/>
                </a:lnTo>
                <a:lnTo>
                  <a:pt x="13389562" y="13570084"/>
                </a:lnTo>
                <a:lnTo>
                  <a:pt x="0" y="13570084"/>
                </a:lnTo>
                <a:lnTo>
                  <a:pt x="0" y="0"/>
                </a:lnTo>
                <a:close/>
              </a:path>
            </a:pathLst>
          </a:custGeom>
          <a:blipFill>
            <a:blip r:embed="rId2">
              <a:alphaModFix amt="35000"/>
              <a:extLst>
                <a:ext uri="{96DAC541-7B7A-43D3-8B79-37D633B846F1}">
                  <asvg:svgBlip xmlns:asvg="http://schemas.microsoft.com/office/drawing/2016/SVG/main" r:embed="rId3"/>
                </a:ext>
              </a:extLst>
            </a:blip>
            <a:stretch>
              <a:fillRect t="-13397" r="-125581" b="-18518"/>
            </a:stretch>
          </a:blipFill>
        </p:spPr>
      </p:sp>
      <p:grpSp>
        <p:nvGrpSpPr>
          <p:cNvPr id="3" name="Group 3"/>
          <p:cNvGrpSpPr/>
          <p:nvPr/>
        </p:nvGrpSpPr>
        <p:grpSpPr>
          <a:xfrm rot="961947">
            <a:off x="15075602" y="6645854"/>
            <a:ext cx="915782" cy="915782"/>
            <a:chOff x="0" y="0"/>
            <a:chExt cx="812800" cy="812800"/>
          </a:xfrm>
        </p:grpSpPr>
        <p:sp>
          <p:nvSpPr>
            <p:cNvPr id="4" name="Freeform 4"/>
            <p:cNvSpPr/>
            <p:nvPr/>
          </p:nvSpPr>
          <p:spPr>
            <a:xfrm>
              <a:off x="59222" y="59222"/>
              <a:ext cx="694356" cy="694356"/>
            </a:xfrm>
            <a:custGeom>
              <a:avLst/>
              <a:gdLst/>
              <a:ahLst/>
              <a:cxnLst/>
              <a:rect l="l" t="t" r="r" b="b"/>
              <a:pathLst>
                <a:path w="694356" h="694356">
                  <a:moveTo>
                    <a:pt x="386506" y="25045"/>
                  </a:moveTo>
                  <a:lnTo>
                    <a:pt x="437166" y="133595"/>
                  </a:lnTo>
                  <a:cubicBezTo>
                    <a:pt x="462570" y="188030"/>
                    <a:pt x="506326" y="231786"/>
                    <a:pt x="560761" y="257190"/>
                  </a:cubicBezTo>
                  <a:lnTo>
                    <a:pt x="669311" y="307850"/>
                  </a:lnTo>
                  <a:cubicBezTo>
                    <a:pt x="684590" y="314981"/>
                    <a:pt x="694356" y="330317"/>
                    <a:pt x="694356" y="347178"/>
                  </a:cubicBezTo>
                  <a:cubicBezTo>
                    <a:pt x="694356" y="364039"/>
                    <a:pt x="684590" y="379375"/>
                    <a:pt x="669311" y="386506"/>
                  </a:cubicBezTo>
                  <a:lnTo>
                    <a:pt x="560761" y="437166"/>
                  </a:lnTo>
                  <a:cubicBezTo>
                    <a:pt x="506326" y="462570"/>
                    <a:pt x="462570" y="506326"/>
                    <a:pt x="437166" y="560761"/>
                  </a:cubicBezTo>
                  <a:lnTo>
                    <a:pt x="386506" y="669311"/>
                  </a:lnTo>
                  <a:cubicBezTo>
                    <a:pt x="379375" y="684590"/>
                    <a:pt x="364039" y="694356"/>
                    <a:pt x="347178" y="694356"/>
                  </a:cubicBezTo>
                  <a:cubicBezTo>
                    <a:pt x="330317" y="694356"/>
                    <a:pt x="314981" y="684590"/>
                    <a:pt x="307850" y="669311"/>
                  </a:cubicBezTo>
                  <a:lnTo>
                    <a:pt x="257190" y="560761"/>
                  </a:lnTo>
                  <a:cubicBezTo>
                    <a:pt x="231786" y="506326"/>
                    <a:pt x="188030" y="462570"/>
                    <a:pt x="133595" y="437166"/>
                  </a:cubicBezTo>
                  <a:lnTo>
                    <a:pt x="25045" y="386506"/>
                  </a:lnTo>
                  <a:cubicBezTo>
                    <a:pt x="9766" y="379375"/>
                    <a:pt x="0" y="364039"/>
                    <a:pt x="0" y="347178"/>
                  </a:cubicBezTo>
                  <a:cubicBezTo>
                    <a:pt x="0" y="330317"/>
                    <a:pt x="9766" y="314981"/>
                    <a:pt x="25045" y="307850"/>
                  </a:cubicBezTo>
                  <a:lnTo>
                    <a:pt x="133595" y="257190"/>
                  </a:lnTo>
                  <a:cubicBezTo>
                    <a:pt x="188030" y="231786"/>
                    <a:pt x="231786" y="188030"/>
                    <a:pt x="257190" y="133595"/>
                  </a:cubicBezTo>
                  <a:lnTo>
                    <a:pt x="307850" y="25045"/>
                  </a:lnTo>
                  <a:cubicBezTo>
                    <a:pt x="314981" y="9766"/>
                    <a:pt x="330317" y="0"/>
                    <a:pt x="347178" y="0"/>
                  </a:cubicBezTo>
                  <a:cubicBezTo>
                    <a:pt x="364039" y="0"/>
                    <a:pt x="379375" y="9766"/>
                    <a:pt x="386506" y="25045"/>
                  </a:cubicBezTo>
                  <a:close/>
                </a:path>
              </a:pathLst>
            </a:custGeom>
            <a:solidFill>
              <a:srgbClr val="C19575"/>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grpSp>
        <p:nvGrpSpPr>
          <p:cNvPr id="6" name="Group 6"/>
          <p:cNvGrpSpPr/>
          <p:nvPr/>
        </p:nvGrpSpPr>
        <p:grpSpPr>
          <a:xfrm>
            <a:off x="10834840" y="2528206"/>
            <a:ext cx="1294433" cy="12944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721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30"/>
                </a:lnSpc>
              </a:pPr>
              <a:endParaRPr/>
            </a:p>
          </p:txBody>
        </p:sp>
      </p:grpSp>
      <p:sp>
        <p:nvSpPr>
          <p:cNvPr id="9" name="Freeform 9"/>
          <p:cNvSpPr/>
          <p:nvPr/>
        </p:nvSpPr>
        <p:spPr>
          <a:xfrm>
            <a:off x="11039150" y="2732516"/>
            <a:ext cx="885811" cy="885811"/>
          </a:xfrm>
          <a:custGeom>
            <a:avLst/>
            <a:gdLst/>
            <a:ahLst/>
            <a:cxnLst/>
            <a:rect l="l" t="t" r="r" b="b"/>
            <a:pathLst>
              <a:path w="885811" h="885811">
                <a:moveTo>
                  <a:pt x="0" y="0"/>
                </a:moveTo>
                <a:lnTo>
                  <a:pt x="885812" y="0"/>
                </a:lnTo>
                <a:lnTo>
                  <a:pt x="885812" y="885812"/>
                </a:lnTo>
                <a:lnTo>
                  <a:pt x="0" y="885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852965" y="4616883"/>
            <a:ext cx="3760034" cy="5286515"/>
          </a:xfrm>
          <a:custGeom>
            <a:avLst/>
            <a:gdLst/>
            <a:ahLst/>
            <a:cxnLst/>
            <a:rect l="l" t="t" r="r" b="b"/>
            <a:pathLst>
              <a:path w="3760034" h="5286515">
                <a:moveTo>
                  <a:pt x="0" y="0"/>
                </a:moveTo>
                <a:lnTo>
                  <a:pt x="3760034" y="0"/>
                </a:lnTo>
                <a:lnTo>
                  <a:pt x="3760034" y="5286516"/>
                </a:lnTo>
                <a:lnTo>
                  <a:pt x="0" y="5286516"/>
                </a:lnTo>
                <a:lnTo>
                  <a:pt x="0" y="0"/>
                </a:lnTo>
                <a:close/>
              </a:path>
            </a:pathLst>
          </a:custGeom>
          <a:blipFill>
            <a:blip r:embed="rId6">
              <a:alphaModFix amt="40000"/>
            </a:blip>
            <a:stretch>
              <a:fillRect/>
            </a:stretch>
          </a:blipFill>
        </p:spPr>
      </p:sp>
      <p:sp>
        <p:nvSpPr>
          <p:cNvPr id="11" name="TextBox 11"/>
          <p:cNvSpPr txBox="1"/>
          <p:nvPr/>
        </p:nvSpPr>
        <p:spPr>
          <a:xfrm>
            <a:off x="711704" y="2756622"/>
            <a:ext cx="13704520" cy="6177028"/>
          </a:xfrm>
          <a:prstGeom prst="rect">
            <a:avLst/>
          </a:prstGeom>
        </p:spPr>
        <p:txBody>
          <a:bodyPr lIns="0" tIns="0" rIns="0" bIns="0" rtlCol="0" anchor="t">
            <a:spAutoFit/>
          </a:bodyPr>
          <a:lstStyle/>
          <a:p>
            <a:pPr algn="l">
              <a:lnSpc>
                <a:spcPts val="23273"/>
              </a:lnSpc>
            </a:pPr>
            <a:r>
              <a:rPr lang="en-US" sz="27062" b="1">
                <a:solidFill>
                  <a:srgbClr val="365B6D"/>
                </a:solidFill>
                <a:latin typeface="Barlow Bold"/>
                <a:ea typeface="Barlow Bold"/>
                <a:cs typeface="Barlow Bold"/>
                <a:sym typeface="Barlow Bold"/>
              </a:rPr>
              <a:t>Thank</a:t>
            </a:r>
          </a:p>
          <a:p>
            <a:pPr algn="l">
              <a:lnSpc>
                <a:spcPts val="23273"/>
              </a:lnSpc>
            </a:pPr>
            <a:r>
              <a:rPr lang="en-US" sz="27062" b="1">
                <a:solidFill>
                  <a:srgbClr val="365B6D"/>
                </a:solidFill>
                <a:latin typeface="Barlow Bold"/>
                <a:ea typeface="Barlow Bold"/>
                <a:cs typeface="Barlow Bold"/>
                <a:sym typeface="Barlow Bold"/>
              </a:rPr>
              <a:t>You</a:t>
            </a:r>
          </a:p>
        </p:txBody>
      </p:sp>
      <p:sp>
        <p:nvSpPr>
          <p:cNvPr id="12" name="Freeform 12"/>
          <p:cNvSpPr/>
          <p:nvPr/>
        </p:nvSpPr>
        <p:spPr>
          <a:xfrm>
            <a:off x="213318" y="151255"/>
            <a:ext cx="2212105" cy="2212105"/>
          </a:xfrm>
          <a:custGeom>
            <a:avLst/>
            <a:gdLst/>
            <a:ahLst/>
            <a:cxnLst/>
            <a:rect l="l" t="t" r="r" b="b"/>
            <a:pathLst>
              <a:path w="2212105" h="2212105">
                <a:moveTo>
                  <a:pt x="0" y="0"/>
                </a:moveTo>
                <a:lnTo>
                  <a:pt x="2212105" y="0"/>
                </a:lnTo>
                <a:lnTo>
                  <a:pt x="2212105" y="2212105"/>
                </a:lnTo>
                <a:lnTo>
                  <a:pt x="0" y="2212105"/>
                </a:lnTo>
                <a:lnTo>
                  <a:pt x="0" y="0"/>
                </a:lnTo>
                <a:close/>
              </a:path>
            </a:pathLst>
          </a:custGeom>
          <a:blipFill>
            <a:blip r:embed="rId7">
              <a:alphaModFix amt="59000"/>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1534459" y="0"/>
            <a:ext cx="6753541" cy="5288924"/>
          </a:xfrm>
          <a:custGeom>
            <a:avLst/>
            <a:gdLst/>
            <a:ahLst/>
            <a:cxnLst/>
            <a:rect l="l" t="t" r="r" b="b"/>
            <a:pathLst>
              <a:path w="9138730" h="9261941">
                <a:moveTo>
                  <a:pt x="0" y="0"/>
                </a:moveTo>
                <a:lnTo>
                  <a:pt x="9138730" y="0"/>
                </a:lnTo>
                <a:lnTo>
                  <a:pt x="9138730" y="9261941"/>
                </a:lnTo>
                <a:lnTo>
                  <a:pt x="0" y="9261941"/>
                </a:lnTo>
                <a:lnTo>
                  <a:pt x="0" y="0"/>
                </a:lnTo>
                <a:close/>
              </a:path>
            </a:pathLst>
          </a:custGeom>
          <a:blipFill>
            <a:blip r:embed="rId2">
              <a:alphaModFix amt="6999"/>
              <a:extLst>
                <a:ext uri="{96DAC541-7B7A-43D3-8B79-37D633B846F1}">
                  <asvg:svgBlip xmlns:asvg="http://schemas.microsoft.com/office/drawing/2016/SVG/main" r:embed="rId3"/>
                </a:ext>
              </a:extLst>
            </a:blip>
            <a:stretch>
              <a:fillRect t="-75120" r="-35318"/>
            </a:stretch>
          </a:blipFill>
        </p:spPr>
        <p:txBody>
          <a:bodyPr/>
          <a:lstStyle/>
          <a:p>
            <a:endParaRPr lang="en-IN" dirty="0"/>
          </a:p>
        </p:txBody>
      </p:sp>
      <p:grpSp>
        <p:nvGrpSpPr>
          <p:cNvPr id="3" name="Group 3"/>
          <p:cNvGrpSpPr/>
          <p:nvPr/>
        </p:nvGrpSpPr>
        <p:grpSpPr>
          <a:xfrm rot="2292366">
            <a:off x="17009744" y="8165165"/>
            <a:ext cx="540129" cy="540129"/>
            <a:chOff x="0" y="0"/>
            <a:chExt cx="812800" cy="812800"/>
          </a:xfrm>
        </p:grpSpPr>
        <p:sp>
          <p:nvSpPr>
            <p:cNvPr id="4" name="Freeform 4"/>
            <p:cNvSpPr/>
            <p:nvPr/>
          </p:nvSpPr>
          <p:spPr>
            <a:xfrm>
              <a:off x="63897" y="63897"/>
              <a:ext cx="685005" cy="685005"/>
            </a:xfrm>
            <a:custGeom>
              <a:avLst/>
              <a:gdLst/>
              <a:ahLst/>
              <a:cxnLst/>
              <a:rect l="l" t="t" r="r" b="b"/>
              <a:pathLst>
                <a:path w="685005" h="685005">
                  <a:moveTo>
                    <a:pt x="384935" y="27023"/>
                  </a:moveTo>
                  <a:lnTo>
                    <a:pt x="429386" y="122268"/>
                  </a:lnTo>
                  <a:cubicBezTo>
                    <a:pt x="456796" y="181000"/>
                    <a:pt x="504006" y="228210"/>
                    <a:pt x="562738" y="255620"/>
                  </a:cubicBezTo>
                  <a:lnTo>
                    <a:pt x="657983" y="300071"/>
                  </a:lnTo>
                  <a:cubicBezTo>
                    <a:pt x="674468" y="307764"/>
                    <a:pt x="685006" y="324310"/>
                    <a:pt x="685006" y="342503"/>
                  </a:cubicBezTo>
                  <a:cubicBezTo>
                    <a:pt x="685006" y="360696"/>
                    <a:pt x="674468" y="377242"/>
                    <a:pt x="657983" y="384935"/>
                  </a:cubicBezTo>
                  <a:lnTo>
                    <a:pt x="562738" y="429386"/>
                  </a:lnTo>
                  <a:cubicBezTo>
                    <a:pt x="504006" y="456796"/>
                    <a:pt x="456796" y="504006"/>
                    <a:pt x="429386" y="562738"/>
                  </a:cubicBezTo>
                  <a:lnTo>
                    <a:pt x="384935" y="657983"/>
                  </a:lnTo>
                  <a:cubicBezTo>
                    <a:pt x="377242" y="674468"/>
                    <a:pt x="360696" y="685006"/>
                    <a:pt x="342503" y="685006"/>
                  </a:cubicBezTo>
                  <a:cubicBezTo>
                    <a:pt x="324310" y="685006"/>
                    <a:pt x="307764" y="674468"/>
                    <a:pt x="300071" y="657983"/>
                  </a:cubicBezTo>
                  <a:lnTo>
                    <a:pt x="255620" y="562738"/>
                  </a:lnTo>
                  <a:cubicBezTo>
                    <a:pt x="228210" y="504006"/>
                    <a:pt x="181000" y="456796"/>
                    <a:pt x="122268" y="429386"/>
                  </a:cubicBezTo>
                  <a:lnTo>
                    <a:pt x="27023" y="384935"/>
                  </a:lnTo>
                  <a:cubicBezTo>
                    <a:pt x="10538" y="377242"/>
                    <a:pt x="0" y="360696"/>
                    <a:pt x="0" y="342503"/>
                  </a:cubicBezTo>
                  <a:cubicBezTo>
                    <a:pt x="0" y="324310"/>
                    <a:pt x="10538" y="307764"/>
                    <a:pt x="27023" y="300071"/>
                  </a:cubicBezTo>
                  <a:lnTo>
                    <a:pt x="122268" y="255620"/>
                  </a:lnTo>
                  <a:cubicBezTo>
                    <a:pt x="181000" y="228210"/>
                    <a:pt x="228210" y="181000"/>
                    <a:pt x="255620" y="122268"/>
                  </a:cubicBezTo>
                  <a:lnTo>
                    <a:pt x="300071" y="27023"/>
                  </a:lnTo>
                  <a:cubicBezTo>
                    <a:pt x="307764" y="10538"/>
                    <a:pt x="324310" y="0"/>
                    <a:pt x="342503" y="0"/>
                  </a:cubicBezTo>
                  <a:cubicBezTo>
                    <a:pt x="360696" y="0"/>
                    <a:pt x="377242" y="10538"/>
                    <a:pt x="384935" y="27023"/>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flipH="1">
            <a:off x="15914108" y="348951"/>
            <a:ext cx="1898262" cy="1979934"/>
          </a:xfrm>
          <a:custGeom>
            <a:avLst/>
            <a:gdLst/>
            <a:ahLst/>
            <a:cxnLst/>
            <a:rect l="l" t="t" r="r" b="b"/>
            <a:pathLst>
              <a:path w="1898262" h="1979934">
                <a:moveTo>
                  <a:pt x="1898261" y="0"/>
                </a:moveTo>
                <a:lnTo>
                  <a:pt x="0" y="0"/>
                </a:lnTo>
                <a:lnTo>
                  <a:pt x="0" y="1979934"/>
                </a:lnTo>
                <a:lnTo>
                  <a:pt x="1898261" y="1979934"/>
                </a:lnTo>
                <a:lnTo>
                  <a:pt x="1898261" y="0"/>
                </a:lnTo>
                <a:close/>
              </a:path>
            </a:pathLst>
          </a:custGeom>
          <a:blipFill>
            <a:blip r:embed="rId4">
              <a:alphaModFix amt="47000"/>
            </a:blip>
            <a:stretch>
              <a:fillRect/>
            </a:stretch>
          </a:blipFill>
        </p:spPr>
      </p:sp>
      <p:sp>
        <p:nvSpPr>
          <p:cNvPr id="7" name="TextBox 7"/>
          <p:cNvSpPr txBox="1"/>
          <p:nvPr/>
        </p:nvSpPr>
        <p:spPr>
          <a:xfrm>
            <a:off x="987059" y="3047522"/>
            <a:ext cx="15876179" cy="5048884"/>
          </a:xfrm>
          <a:prstGeom prst="rect">
            <a:avLst/>
          </a:prstGeom>
        </p:spPr>
        <p:txBody>
          <a:bodyPr lIns="0" tIns="0" rIns="0" bIns="0" rtlCol="0" anchor="t">
            <a:spAutoFit/>
          </a:bodyPr>
          <a:lstStyle/>
          <a:p>
            <a:pPr algn="just">
              <a:lnSpc>
                <a:spcPts val="5740"/>
              </a:lnSpc>
            </a:pPr>
            <a:r>
              <a:rPr lang="en-US" sz="4100" spc="16">
                <a:solidFill>
                  <a:srgbClr val="1D4355"/>
                </a:solidFill>
                <a:latin typeface="Barlow"/>
                <a:ea typeface="Barlow"/>
                <a:cs typeface="Barlow"/>
                <a:sym typeface="Barlow"/>
              </a:rPr>
              <a:t>The aim of this project is to analyse Swiggy's restaurant data using </a:t>
            </a:r>
            <a:r>
              <a:rPr lang="en-US" sz="4100" b="1" spc="16">
                <a:solidFill>
                  <a:srgbClr val="1D4355"/>
                </a:solidFill>
                <a:latin typeface="Barlow Bold"/>
                <a:ea typeface="Barlow Bold"/>
                <a:cs typeface="Barlow Bold"/>
                <a:sym typeface="Barlow Bold"/>
              </a:rPr>
              <a:t>MySQL </a:t>
            </a:r>
            <a:r>
              <a:rPr lang="en-US" sz="4100" spc="16">
                <a:solidFill>
                  <a:srgbClr val="1D4355"/>
                </a:solidFill>
                <a:latin typeface="Barlow"/>
                <a:ea typeface="Barlow"/>
                <a:cs typeface="Barlow"/>
                <a:sym typeface="Barlow"/>
              </a:rPr>
              <a:t>to extract meaningful insights about customer preferences, restaurant performance, and delivery trends. This analysis will help identify patterns in cuisine popularity, pricing strategies, and delivery efficiencies, enabling data-driven decision-making to optimize restaurant operations, enhance customer satisfaction, and drive business growth.</a:t>
            </a:r>
          </a:p>
        </p:txBody>
      </p:sp>
      <p:sp>
        <p:nvSpPr>
          <p:cNvPr id="8" name="Freeform 8"/>
          <p:cNvSpPr/>
          <p:nvPr/>
        </p:nvSpPr>
        <p:spPr>
          <a:xfrm>
            <a:off x="6577572" y="7002408"/>
            <a:ext cx="5453648" cy="2865644"/>
          </a:xfrm>
          <a:custGeom>
            <a:avLst/>
            <a:gdLst/>
            <a:ahLst/>
            <a:cxnLst/>
            <a:rect l="l" t="t" r="r" b="b"/>
            <a:pathLst>
              <a:path w="5453648" h="2865644">
                <a:moveTo>
                  <a:pt x="0" y="0"/>
                </a:moveTo>
                <a:lnTo>
                  <a:pt x="5453647" y="0"/>
                </a:lnTo>
                <a:lnTo>
                  <a:pt x="5453647" y="2865644"/>
                </a:lnTo>
                <a:lnTo>
                  <a:pt x="0" y="2865644"/>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5323473" y="734153"/>
            <a:ext cx="7961845" cy="1285730"/>
          </a:xfrm>
          <a:prstGeom prst="rect">
            <a:avLst/>
          </a:prstGeom>
        </p:spPr>
        <p:txBody>
          <a:bodyPr lIns="0" tIns="0" rIns="0" bIns="0" rtlCol="0" anchor="t">
            <a:spAutoFit/>
          </a:bodyPr>
          <a:lstStyle/>
          <a:p>
            <a:pPr algn="ctr">
              <a:lnSpc>
                <a:spcPts val="9887"/>
              </a:lnSpc>
              <a:spcBef>
                <a:spcPct val="0"/>
              </a:spcBef>
            </a:pPr>
            <a:r>
              <a:rPr lang="en-US" sz="8988" b="1" u="sng">
                <a:solidFill>
                  <a:srgbClr val="1D4355"/>
                </a:solidFill>
                <a:latin typeface="Barlow Bold"/>
                <a:ea typeface="Barlow Bold"/>
                <a:cs typeface="Barlow Bold"/>
                <a:sym typeface="Barlow Bold"/>
              </a:rPr>
              <a:t>Project Aim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3" name="Group 3"/>
          <p:cNvGrpSpPr/>
          <p:nvPr/>
        </p:nvGrpSpPr>
        <p:grpSpPr>
          <a:xfrm rot="527874">
            <a:off x="17318131" y="306450"/>
            <a:ext cx="833395" cy="833395"/>
            <a:chOff x="0" y="0"/>
            <a:chExt cx="812800" cy="812800"/>
          </a:xfrm>
        </p:grpSpPr>
        <p:sp>
          <p:nvSpPr>
            <p:cNvPr id="4" name="Freeform 4"/>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TextBox 6"/>
          <p:cNvSpPr txBox="1"/>
          <p:nvPr/>
        </p:nvSpPr>
        <p:spPr>
          <a:xfrm>
            <a:off x="879191" y="114269"/>
            <a:ext cx="16106813" cy="1144862"/>
          </a:xfrm>
          <a:prstGeom prst="rect">
            <a:avLst/>
          </a:prstGeom>
        </p:spPr>
        <p:txBody>
          <a:bodyPr lIns="0" tIns="0" rIns="0" bIns="0" rtlCol="0" anchor="t">
            <a:spAutoFit/>
          </a:bodyPr>
          <a:lstStyle/>
          <a:p>
            <a:pPr algn="ctr">
              <a:lnSpc>
                <a:spcPts val="9347"/>
              </a:lnSpc>
            </a:pPr>
            <a:r>
              <a:rPr lang="en-US" sz="6676" b="1" u="sng">
                <a:solidFill>
                  <a:srgbClr val="365B6D"/>
                </a:solidFill>
                <a:latin typeface="Barlow Bold"/>
                <a:ea typeface="Barlow Bold"/>
                <a:cs typeface="Barlow Bold"/>
                <a:sym typeface="Barlow Bold"/>
              </a:rPr>
              <a:t>Dataset Preparation and Enhancement</a:t>
            </a:r>
          </a:p>
        </p:txBody>
      </p:sp>
      <p:sp>
        <p:nvSpPr>
          <p:cNvPr id="7" name="TextBox 7"/>
          <p:cNvSpPr txBox="1"/>
          <p:nvPr/>
        </p:nvSpPr>
        <p:spPr>
          <a:xfrm>
            <a:off x="605895" y="1809999"/>
            <a:ext cx="16653405" cy="7535721"/>
          </a:xfrm>
          <a:prstGeom prst="rect">
            <a:avLst/>
          </a:prstGeom>
        </p:spPr>
        <p:txBody>
          <a:bodyPr lIns="0" tIns="0" rIns="0" bIns="0" rtlCol="0" anchor="t">
            <a:spAutoFit/>
          </a:bodyPr>
          <a:lstStyle/>
          <a:p>
            <a:pPr algn="l">
              <a:lnSpc>
                <a:spcPts val="4645"/>
              </a:lnSpc>
              <a:spcBef>
                <a:spcPct val="0"/>
              </a:spcBef>
            </a:pPr>
            <a:r>
              <a:rPr lang="en-US" sz="3318" spc="13">
                <a:solidFill>
                  <a:srgbClr val="365B6D"/>
                </a:solidFill>
                <a:latin typeface="Barlow"/>
                <a:ea typeface="Barlow"/>
                <a:cs typeface="Barlow"/>
                <a:sym typeface="Barlow"/>
              </a:rPr>
              <a:t>The dataset for this project was sourced from Kaggle, containing information about restaurants, cuisines, ratings, and related attributes. However, the original dataset did not include an orders table, which was essential for analyzing order trends and popular dishes.</a:t>
            </a:r>
          </a:p>
          <a:p>
            <a:pPr algn="l">
              <a:lnSpc>
                <a:spcPts val="4645"/>
              </a:lnSpc>
              <a:spcBef>
                <a:spcPct val="0"/>
              </a:spcBef>
            </a:pPr>
            <a:r>
              <a:rPr lang="en-US" sz="3318" spc="13">
                <a:solidFill>
                  <a:srgbClr val="365B6D"/>
                </a:solidFill>
                <a:latin typeface="Barlow"/>
                <a:ea typeface="Barlow"/>
                <a:cs typeface="Barlow"/>
                <a:sym typeface="Barlow"/>
              </a:rPr>
              <a:t>To address this, I created a custom table to simulate order-related data. Using Excel, I generated two new columns:</a:t>
            </a:r>
          </a:p>
          <a:p>
            <a:pPr marL="716376" lvl="1" indent="-358188" algn="l">
              <a:lnSpc>
                <a:spcPts val="4645"/>
              </a:lnSpc>
              <a:spcBef>
                <a:spcPct val="0"/>
              </a:spcBef>
              <a:buAutoNum type="arabicPeriod"/>
            </a:pPr>
            <a:r>
              <a:rPr lang="en-US" sz="3318" spc="13">
                <a:solidFill>
                  <a:srgbClr val="365B6D"/>
                </a:solidFill>
                <a:latin typeface="Barlow"/>
                <a:ea typeface="Barlow"/>
                <a:cs typeface="Barlow"/>
                <a:sym typeface="Barlow"/>
              </a:rPr>
              <a:t>Total Orders: Representing the total number of orders placed at each restaurant, generated using the </a:t>
            </a:r>
            <a:r>
              <a:rPr lang="en-US" sz="3318" b="1" spc="13">
                <a:solidFill>
                  <a:srgbClr val="365B6D"/>
                </a:solidFill>
                <a:latin typeface="Barlow Bold"/>
                <a:ea typeface="Barlow Bold"/>
                <a:cs typeface="Barlow Bold"/>
                <a:sym typeface="Barlow Bold"/>
              </a:rPr>
              <a:t>RANDBETWEEN </a:t>
            </a:r>
            <a:r>
              <a:rPr lang="en-US" sz="3318" spc="13">
                <a:solidFill>
                  <a:srgbClr val="365B6D"/>
                </a:solidFill>
                <a:latin typeface="Barlow"/>
                <a:ea typeface="Barlow"/>
                <a:cs typeface="Barlow"/>
                <a:sym typeface="Barlow"/>
              </a:rPr>
              <a:t>formula to assign random values within a realistic range.</a:t>
            </a:r>
          </a:p>
          <a:p>
            <a:pPr marL="716376" lvl="1" indent="-358188" algn="l">
              <a:lnSpc>
                <a:spcPts val="4645"/>
              </a:lnSpc>
              <a:spcBef>
                <a:spcPct val="0"/>
              </a:spcBef>
              <a:buAutoNum type="arabicPeriod"/>
            </a:pPr>
            <a:r>
              <a:rPr lang="en-US" sz="3318" spc="13">
                <a:solidFill>
                  <a:srgbClr val="365B6D"/>
                </a:solidFill>
                <a:latin typeface="Barlow"/>
                <a:ea typeface="Barlow"/>
                <a:cs typeface="Barlow"/>
                <a:sym typeface="Barlow"/>
              </a:rPr>
              <a:t>Popular Dishes: Listing the most frequently ordered dishes for each restaurant, derived from the available menu or cuisine data.</a:t>
            </a:r>
          </a:p>
          <a:p>
            <a:pPr algn="l">
              <a:lnSpc>
                <a:spcPts val="4645"/>
              </a:lnSpc>
              <a:spcBef>
                <a:spcPct val="0"/>
              </a:spcBef>
            </a:pPr>
            <a:r>
              <a:rPr lang="en-US" sz="3318" spc="13">
                <a:solidFill>
                  <a:srgbClr val="365B6D"/>
                </a:solidFill>
                <a:latin typeface="Barlow"/>
                <a:ea typeface="Barlow"/>
                <a:cs typeface="Barlow"/>
                <a:sym typeface="Barlow"/>
              </a:rPr>
              <a:t>After generating these values, I converted the results into static values to ensure consistency and prevent recalculations. The enhanced table was then imported into the database as part of the dataset for analysis.</a:t>
            </a:r>
          </a:p>
        </p:txBody>
      </p:sp>
      <p:sp>
        <p:nvSpPr>
          <p:cNvPr id="8" name="TextBox 8"/>
          <p:cNvSpPr txBox="1"/>
          <p:nvPr/>
        </p:nvSpPr>
        <p:spPr>
          <a:xfrm>
            <a:off x="16611601" y="9790289"/>
            <a:ext cx="1261134" cy="240900"/>
          </a:xfrm>
          <a:prstGeom prst="rect">
            <a:avLst/>
          </a:prstGeom>
        </p:spPr>
        <p:txBody>
          <a:bodyPr wrap="square" lIns="0" tIns="0" rIns="0" bIns="0" rtlCol="0" anchor="t">
            <a:spAutoFit/>
          </a:bodyPr>
          <a:lstStyle/>
          <a:p>
            <a:pPr algn="l">
              <a:lnSpc>
                <a:spcPts val="2126"/>
              </a:lnSpc>
            </a:pPr>
            <a:r>
              <a:rPr lang="en-US" sz="1518" i="1" u="sng" dirty="0">
                <a:solidFill>
                  <a:srgbClr val="365B6D">
                    <a:alpha val="66667"/>
                  </a:srgbClr>
                </a:solidFill>
                <a:latin typeface="Barlow Italics"/>
                <a:ea typeface="Barlow Italics"/>
                <a:cs typeface="Barlow Italics"/>
                <a:sym typeface="Barlow Italics"/>
                <a:hlinkClick r:id="rId2" tooltip="https://www.kaggle.com/datasets/abhijitdahatonde/swiggy-restuarant-dataset"/>
              </a:rPr>
              <a:t>Kaggle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5400000">
            <a:off x="-191116" y="1866406"/>
            <a:ext cx="8611710" cy="822947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2">
              <a:alphaModFix amt="6999"/>
              <a:extLst>
                <a:ext uri="{96DAC541-7B7A-43D3-8B79-37D633B846F1}">
                  <asvg:svgBlip xmlns:asvg="http://schemas.microsoft.com/office/drawing/2016/SVG/main" r:embed="rId3"/>
                </a:ext>
              </a:extLst>
            </a:blip>
            <a:stretch>
              <a:fillRect r="-58503" b="-43382"/>
            </a:stretch>
          </a:blipFill>
        </p:spPr>
      </p:sp>
      <p:grpSp>
        <p:nvGrpSpPr>
          <p:cNvPr id="3" name="Group 3"/>
          <p:cNvGrpSpPr/>
          <p:nvPr/>
        </p:nvGrpSpPr>
        <p:grpSpPr>
          <a:xfrm rot="527874">
            <a:off x="2194835" y="6503242"/>
            <a:ext cx="833395" cy="833395"/>
            <a:chOff x="0" y="0"/>
            <a:chExt cx="812800" cy="812800"/>
          </a:xfrm>
        </p:grpSpPr>
        <p:sp>
          <p:nvSpPr>
            <p:cNvPr id="4" name="Freeform 4"/>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65B6D"/>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7227399" y="5154611"/>
            <a:ext cx="10348897" cy="3530656"/>
          </a:xfrm>
          <a:custGeom>
            <a:avLst/>
            <a:gdLst/>
            <a:ahLst/>
            <a:cxnLst/>
            <a:rect l="l" t="t" r="r" b="b"/>
            <a:pathLst>
              <a:path w="10348897" h="3530656">
                <a:moveTo>
                  <a:pt x="0" y="0"/>
                </a:moveTo>
                <a:lnTo>
                  <a:pt x="10348897" y="0"/>
                </a:lnTo>
                <a:lnTo>
                  <a:pt x="10348897" y="3530656"/>
                </a:lnTo>
                <a:lnTo>
                  <a:pt x="0" y="3530656"/>
                </a:lnTo>
                <a:lnTo>
                  <a:pt x="0" y="0"/>
                </a:lnTo>
                <a:close/>
              </a:path>
            </a:pathLst>
          </a:custGeom>
          <a:blipFill>
            <a:blip r:embed="rId4"/>
            <a:stretch>
              <a:fillRect t="-2767" r="-202" b="-2767"/>
            </a:stretch>
          </a:blipFill>
        </p:spPr>
      </p:sp>
      <p:sp>
        <p:nvSpPr>
          <p:cNvPr id="7" name="Freeform 7"/>
          <p:cNvSpPr/>
          <p:nvPr/>
        </p:nvSpPr>
        <p:spPr>
          <a:xfrm>
            <a:off x="413253" y="4658334"/>
            <a:ext cx="6254279" cy="5474267"/>
          </a:xfrm>
          <a:custGeom>
            <a:avLst/>
            <a:gdLst/>
            <a:ahLst/>
            <a:cxnLst/>
            <a:rect l="l" t="t" r="r" b="b"/>
            <a:pathLst>
              <a:path w="6254279" h="5474267">
                <a:moveTo>
                  <a:pt x="0" y="0"/>
                </a:moveTo>
                <a:lnTo>
                  <a:pt x="6254279" y="0"/>
                </a:lnTo>
                <a:lnTo>
                  <a:pt x="6254279" y="5474267"/>
                </a:lnTo>
                <a:lnTo>
                  <a:pt x="0" y="5474267"/>
                </a:lnTo>
                <a:lnTo>
                  <a:pt x="0" y="0"/>
                </a:lnTo>
                <a:close/>
              </a:path>
            </a:pathLst>
          </a:custGeom>
          <a:blipFill>
            <a:blip r:embed="rId5"/>
            <a:stretch>
              <a:fillRect/>
            </a:stretch>
          </a:blipFill>
        </p:spPr>
      </p:sp>
      <p:grpSp>
        <p:nvGrpSpPr>
          <p:cNvPr id="8" name="Group 8"/>
          <p:cNvGrpSpPr/>
          <p:nvPr/>
        </p:nvGrpSpPr>
        <p:grpSpPr>
          <a:xfrm>
            <a:off x="8721746" y="9430265"/>
            <a:ext cx="3236979" cy="471251"/>
            <a:chOff x="0" y="0"/>
            <a:chExt cx="852538" cy="124116"/>
          </a:xfrm>
        </p:grpSpPr>
        <p:sp>
          <p:nvSpPr>
            <p:cNvPr id="9" name="Freeform 9"/>
            <p:cNvSpPr/>
            <p:nvPr/>
          </p:nvSpPr>
          <p:spPr>
            <a:xfrm>
              <a:off x="0" y="0"/>
              <a:ext cx="852538" cy="124116"/>
            </a:xfrm>
            <a:custGeom>
              <a:avLst/>
              <a:gdLst/>
              <a:ahLst/>
              <a:cxnLst/>
              <a:rect l="l" t="t" r="r" b="b"/>
              <a:pathLst>
                <a:path w="852538" h="124116">
                  <a:moveTo>
                    <a:pt x="62058" y="0"/>
                  </a:moveTo>
                  <a:lnTo>
                    <a:pt x="790480" y="0"/>
                  </a:lnTo>
                  <a:cubicBezTo>
                    <a:pt x="824754" y="0"/>
                    <a:pt x="852538" y="27784"/>
                    <a:pt x="852538" y="62058"/>
                  </a:cubicBezTo>
                  <a:lnTo>
                    <a:pt x="852538" y="62058"/>
                  </a:lnTo>
                  <a:cubicBezTo>
                    <a:pt x="852538" y="96331"/>
                    <a:pt x="824754" y="124116"/>
                    <a:pt x="790480" y="124116"/>
                  </a:cubicBezTo>
                  <a:lnTo>
                    <a:pt x="62058" y="124116"/>
                  </a:lnTo>
                  <a:cubicBezTo>
                    <a:pt x="27784" y="124116"/>
                    <a:pt x="0" y="96331"/>
                    <a:pt x="0" y="62058"/>
                  </a:cubicBezTo>
                  <a:lnTo>
                    <a:pt x="0" y="62058"/>
                  </a:lnTo>
                  <a:cubicBezTo>
                    <a:pt x="0" y="27784"/>
                    <a:pt x="27784" y="0"/>
                    <a:pt x="62058" y="0"/>
                  </a:cubicBezTo>
                  <a:close/>
                </a:path>
              </a:pathLst>
            </a:custGeom>
            <a:solidFill>
              <a:srgbClr val="16B7BD">
                <a:alpha val="28627"/>
              </a:srgbClr>
            </a:solidFill>
          </p:spPr>
        </p:sp>
        <p:sp>
          <p:nvSpPr>
            <p:cNvPr id="10" name="TextBox 10"/>
            <p:cNvSpPr txBox="1"/>
            <p:nvPr/>
          </p:nvSpPr>
          <p:spPr>
            <a:xfrm>
              <a:off x="0" y="-28575"/>
              <a:ext cx="852538" cy="152691"/>
            </a:xfrm>
            <a:prstGeom prst="rect">
              <a:avLst/>
            </a:prstGeom>
          </p:spPr>
          <p:txBody>
            <a:bodyPr lIns="50800" tIns="50800" rIns="50800" bIns="50800" rtlCol="0" anchor="ctr"/>
            <a:lstStyle/>
            <a:p>
              <a:pPr algn="ctr">
                <a:lnSpc>
                  <a:spcPts val="2730"/>
                </a:lnSpc>
              </a:pPr>
              <a:endParaRPr/>
            </a:p>
          </p:txBody>
        </p:sp>
      </p:grpSp>
      <p:sp>
        <p:nvSpPr>
          <p:cNvPr id="11" name="TextBox 11"/>
          <p:cNvSpPr txBox="1"/>
          <p:nvPr/>
        </p:nvSpPr>
        <p:spPr>
          <a:xfrm>
            <a:off x="413253" y="118685"/>
            <a:ext cx="17461493" cy="4864608"/>
          </a:xfrm>
          <a:prstGeom prst="rect">
            <a:avLst/>
          </a:prstGeom>
        </p:spPr>
        <p:txBody>
          <a:bodyPr lIns="0" tIns="0" rIns="0" bIns="0" rtlCol="0" anchor="t">
            <a:spAutoFit/>
          </a:bodyPr>
          <a:lstStyle/>
          <a:p>
            <a:pPr algn="just">
              <a:lnSpc>
                <a:spcPts val="4871"/>
              </a:lnSpc>
            </a:pPr>
            <a:endParaRPr/>
          </a:p>
          <a:p>
            <a:pPr algn="just">
              <a:lnSpc>
                <a:spcPts val="4871"/>
              </a:lnSpc>
            </a:pPr>
            <a:r>
              <a:rPr lang="en-US" sz="3479">
                <a:solidFill>
                  <a:srgbClr val="365B6D"/>
                </a:solidFill>
                <a:latin typeface="Barlow"/>
                <a:ea typeface="Barlow"/>
                <a:cs typeface="Barlow"/>
                <a:sym typeface="Barlow"/>
              </a:rPr>
              <a:t>The Swiggy table stores restaurant information such as </a:t>
            </a:r>
            <a:r>
              <a:rPr lang="en-US" sz="3479" b="1">
                <a:solidFill>
                  <a:srgbClr val="365B6D"/>
                </a:solidFill>
                <a:latin typeface="Barlow Bold"/>
                <a:ea typeface="Barlow Bold"/>
                <a:cs typeface="Barlow Bold"/>
                <a:sym typeface="Barlow Bold"/>
              </a:rPr>
              <a:t>ID</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area</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city</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name</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price</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average ratings</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total ratings</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food type</a:t>
            </a:r>
            <a:r>
              <a:rPr lang="en-US" sz="3479">
                <a:solidFill>
                  <a:srgbClr val="365B6D"/>
                </a:solidFill>
                <a:latin typeface="Barlow"/>
                <a:ea typeface="Barlow"/>
                <a:cs typeface="Barlow"/>
                <a:sym typeface="Barlow"/>
              </a:rPr>
              <a:t>, </a:t>
            </a:r>
            <a:r>
              <a:rPr lang="en-US" sz="3479" b="1">
                <a:solidFill>
                  <a:srgbClr val="365B6D"/>
                </a:solidFill>
                <a:latin typeface="Barlow Bold"/>
                <a:ea typeface="Barlow Bold"/>
                <a:cs typeface="Barlow Bold"/>
                <a:sym typeface="Barlow Bold"/>
              </a:rPr>
              <a:t>address</a:t>
            </a:r>
            <a:r>
              <a:rPr lang="en-US" sz="3479">
                <a:solidFill>
                  <a:srgbClr val="365B6D"/>
                </a:solidFill>
                <a:latin typeface="Barlow"/>
                <a:ea typeface="Barlow"/>
                <a:cs typeface="Barlow"/>
                <a:sym typeface="Barlow"/>
              </a:rPr>
              <a:t>, and </a:t>
            </a:r>
            <a:r>
              <a:rPr lang="en-US" sz="3479" b="1">
                <a:solidFill>
                  <a:srgbClr val="365B6D"/>
                </a:solidFill>
                <a:latin typeface="Barlow Bold"/>
                <a:ea typeface="Barlow Bold"/>
                <a:cs typeface="Barlow Bold"/>
                <a:sym typeface="Barlow Bold"/>
              </a:rPr>
              <a:t>delivery time</a:t>
            </a:r>
            <a:r>
              <a:rPr lang="en-US" sz="3479">
                <a:solidFill>
                  <a:srgbClr val="365B6D"/>
                </a:solidFill>
                <a:latin typeface="Barlow"/>
                <a:ea typeface="Barlow"/>
                <a:cs typeface="Barlow"/>
                <a:sym typeface="Barlow"/>
              </a:rPr>
              <a:t>.</a:t>
            </a:r>
          </a:p>
          <a:p>
            <a:pPr algn="just">
              <a:lnSpc>
                <a:spcPts val="4871"/>
              </a:lnSpc>
            </a:pPr>
            <a:r>
              <a:rPr lang="en-US" sz="3479">
                <a:solidFill>
                  <a:srgbClr val="365B6D"/>
                </a:solidFill>
                <a:latin typeface="Barlow"/>
                <a:ea typeface="Barlow"/>
                <a:cs typeface="Barlow"/>
                <a:sym typeface="Barlow"/>
              </a:rPr>
              <a:t>The Orders table manages order details, including a </a:t>
            </a:r>
            <a:r>
              <a:rPr lang="en-US" sz="3479" b="1">
                <a:solidFill>
                  <a:srgbClr val="365B6D"/>
                </a:solidFill>
                <a:latin typeface="Barlow Bold"/>
                <a:ea typeface="Barlow Bold"/>
                <a:cs typeface="Barlow Bold"/>
                <a:sym typeface="Barlow Bold"/>
              </a:rPr>
              <a:t>unique ID, associated restaurant ID </a:t>
            </a:r>
            <a:r>
              <a:rPr lang="en-US" sz="3479">
                <a:solidFill>
                  <a:srgbClr val="365B6D"/>
                </a:solidFill>
                <a:latin typeface="Barlow"/>
                <a:ea typeface="Barlow"/>
                <a:cs typeface="Barlow"/>
                <a:sym typeface="Barlow"/>
              </a:rPr>
              <a:t>(foreign key referencing the </a:t>
            </a:r>
            <a:r>
              <a:rPr lang="en-US" sz="3479" b="1">
                <a:solidFill>
                  <a:srgbClr val="365B6D"/>
                </a:solidFill>
                <a:latin typeface="Barlow Bold"/>
                <a:ea typeface="Barlow Bold"/>
                <a:cs typeface="Barlow Bold"/>
                <a:sym typeface="Barlow Bold"/>
              </a:rPr>
              <a:t>Swiggy table</a:t>
            </a:r>
            <a:r>
              <a:rPr lang="en-US" sz="3479">
                <a:solidFill>
                  <a:srgbClr val="365B6D"/>
                </a:solidFill>
                <a:latin typeface="Barlow"/>
                <a:ea typeface="Barlow"/>
                <a:cs typeface="Barlow"/>
                <a:sym typeface="Barlow"/>
              </a:rPr>
              <a:t>), popular dishes, and total orders.</a:t>
            </a:r>
          </a:p>
          <a:p>
            <a:pPr algn="just">
              <a:lnSpc>
                <a:spcPts val="4871"/>
              </a:lnSpc>
            </a:pPr>
            <a:r>
              <a:rPr lang="en-US" sz="3479">
                <a:solidFill>
                  <a:srgbClr val="365B6D"/>
                </a:solidFill>
                <a:latin typeface="Barlow"/>
                <a:ea typeface="Barlow"/>
                <a:cs typeface="Barlow"/>
                <a:sym typeface="Barlow"/>
              </a:rPr>
              <a:t>These tables work together to efficiently link orders to restaurants, track popular dishes, and manage delivery-related data in the food delivery system.</a:t>
            </a:r>
          </a:p>
          <a:p>
            <a:pPr algn="just">
              <a:lnSpc>
                <a:spcPts val="4871"/>
              </a:lnSpc>
            </a:pPr>
            <a:endParaRPr lang="en-US" sz="3479">
              <a:solidFill>
                <a:srgbClr val="365B6D"/>
              </a:solidFill>
              <a:latin typeface="Barlow"/>
              <a:ea typeface="Barlow"/>
              <a:cs typeface="Barlow"/>
              <a:sym typeface="Barlow"/>
            </a:endParaRPr>
          </a:p>
        </p:txBody>
      </p:sp>
      <p:sp>
        <p:nvSpPr>
          <p:cNvPr id="12" name="TextBox 12"/>
          <p:cNvSpPr txBox="1"/>
          <p:nvPr/>
        </p:nvSpPr>
        <p:spPr>
          <a:xfrm>
            <a:off x="8882908" y="9476596"/>
            <a:ext cx="3075817" cy="322629"/>
          </a:xfrm>
          <a:prstGeom prst="rect">
            <a:avLst/>
          </a:prstGeom>
        </p:spPr>
        <p:txBody>
          <a:bodyPr lIns="0" tIns="0" rIns="0" bIns="0" rtlCol="0" anchor="t">
            <a:spAutoFit/>
          </a:bodyPr>
          <a:lstStyle/>
          <a:p>
            <a:pPr algn="l">
              <a:lnSpc>
                <a:spcPts val="2692"/>
              </a:lnSpc>
            </a:pPr>
            <a:r>
              <a:rPr lang="en-US" sz="1923" b="1" u="sng">
                <a:solidFill>
                  <a:srgbClr val="1D4355"/>
                </a:solidFill>
                <a:latin typeface="Barlow Bold"/>
                <a:ea typeface="Barlow Bold"/>
                <a:cs typeface="Barlow Bold"/>
                <a:sym typeface="Barlow Bold"/>
                <a:hlinkClick r:id="rId6" tooltip="https://drive.google.com/file/d/1bmwGLvPIu4H6sLz0lzQyL1UF1Po6aPEv/view?usp=sharing"/>
              </a:rPr>
              <a:t>Click to view Swiggy Table</a:t>
            </a:r>
          </a:p>
        </p:txBody>
      </p:sp>
      <p:grpSp>
        <p:nvGrpSpPr>
          <p:cNvPr id="13" name="Group 13"/>
          <p:cNvGrpSpPr/>
          <p:nvPr/>
        </p:nvGrpSpPr>
        <p:grpSpPr>
          <a:xfrm>
            <a:off x="12664150" y="9430265"/>
            <a:ext cx="3187758" cy="471251"/>
            <a:chOff x="0" y="0"/>
            <a:chExt cx="839574" cy="124116"/>
          </a:xfrm>
        </p:grpSpPr>
        <p:sp>
          <p:nvSpPr>
            <p:cNvPr id="14" name="Freeform 14"/>
            <p:cNvSpPr/>
            <p:nvPr/>
          </p:nvSpPr>
          <p:spPr>
            <a:xfrm>
              <a:off x="0" y="0"/>
              <a:ext cx="839574" cy="124116"/>
            </a:xfrm>
            <a:custGeom>
              <a:avLst/>
              <a:gdLst/>
              <a:ahLst/>
              <a:cxnLst/>
              <a:rect l="l" t="t" r="r" b="b"/>
              <a:pathLst>
                <a:path w="839574" h="124116">
                  <a:moveTo>
                    <a:pt x="62058" y="0"/>
                  </a:moveTo>
                  <a:lnTo>
                    <a:pt x="777516" y="0"/>
                  </a:lnTo>
                  <a:cubicBezTo>
                    <a:pt x="811790" y="0"/>
                    <a:pt x="839574" y="27784"/>
                    <a:pt x="839574" y="62058"/>
                  </a:cubicBezTo>
                  <a:lnTo>
                    <a:pt x="839574" y="62058"/>
                  </a:lnTo>
                  <a:cubicBezTo>
                    <a:pt x="839574" y="96331"/>
                    <a:pt x="811790" y="124116"/>
                    <a:pt x="777516" y="124116"/>
                  </a:cubicBezTo>
                  <a:lnTo>
                    <a:pt x="62058" y="124116"/>
                  </a:lnTo>
                  <a:cubicBezTo>
                    <a:pt x="27784" y="124116"/>
                    <a:pt x="0" y="96331"/>
                    <a:pt x="0" y="62058"/>
                  </a:cubicBezTo>
                  <a:lnTo>
                    <a:pt x="0" y="62058"/>
                  </a:lnTo>
                  <a:cubicBezTo>
                    <a:pt x="0" y="27784"/>
                    <a:pt x="27784" y="0"/>
                    <a:pt x="62058" y="0"/>
                  </a:cubicBezTo>
                  <a:close/>
                </a:path>
              </a:pathLst>
            </a:custGeom>
            <a:solidFill>
              <a:srgbClr val="16B7BD">
                <a:alpha val="28627"/>
              </a:srgbClr>
            </a:solidFill>
          </p:spPr>
        </p:sp>
        <p:sp>
          <p:nvSpPr>
            <p:cNvPr id="15" name="TextBox 15"/>
            <p:cNvSpPr txBox="1"/>
            <p:nvPr/>
          </p:nvSpPr>
          <p:spPr>
            <a:xfrm>
              <a:off x="0" y="-28575"/>
              <a:ext cx="839574" cy="152691"/>
            </a:xfrm>
            <a:prstGeom prst="rect">
              <a:avLst/>
            </a:prstGeom>
          </p:spPr>
          <p:txBody>
            <a:bodyPr lIns="50800" tIns="50800" rIns="50800" bIns="50800" rtlCol="0" anchor="ctr"/>
            <a:lstStyle/>
            <a:p>
              <a:pPr algn="ctr">
                <a:lnSpc>
                  <a:spcPts val="2730"/>
                </a:lnSpc>
              </a:pPr>
              <a:endParaRPr/>
            </a:p>
          </p:txBody>
        </p:sp>
      </p:grpSp>
      <p:sp>
        <p:nvSpPr>
          <p:cNvPr id="16" name="TextBox 16"/>
          <p:cNvSpPr txBox="1"/>
          <p:nvPr/>
        </p:nvSpPr>
        <p:spPr>
          <a:xfrm>
            <a:off x="12845138" y="9476596"/>
            <a:ext cx="3420363" cy="322629"/>
          </a:xfrm>
          <a:prstGeom prst="rect">
            <a:avLst/>
          </a:prstGeom>
        </p:spPr>
        <p:txBody>
          <a:bodyPr lIns="0" tIns="0" rIns="0" bIns="0" rtlCol="0" anchor="t">
            <a:spAutoFit/>
          </a:bodyPr>
          <a:lstStyle/>
          <a:p>
            <a:pPr marL="0" lvl="0" indent="0" algn="l">
              <a:lnSpc>
                <a:spcPts val="2692"/>
              </a:lnSpc>
              <a:spcBef>
                <a:spcPct val="0"/>
              </a:spcBef>
            </a:pPr>
            <a:r>
              <a:rPr lang="en-US" sz="1923" b="1" u="sng" strike="noStrike">
                <a:solidFill>
                  <a:srgbClr val="1D4355"/>
                </a:solidFill>
                <a:latin typeface="Barlow Bold"/>
                <a:ea typeface="Barlow Bold"/>
                <a:cs typeface="Barlow Bold"/>
                <a:sym typeface="Barlow Bold"/>
                <a:hlinkClick r:id="rId7" tooltip="https://drive.google.com/file/d/1XlMv6fHU7jD4kSid0KBPTVbDQtR7CESZ/view?usp=drive_link"/>
              </a:rPr>
              <a:t>Click to view Orders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7204825" cy="8341486"/>
          </a:xfrm>
          <a:custGeom>
            <a:avLst/>
            <a:gdLst/>
            <a:ahLst/>
            <a:cxnLst/>
            <a:rect l="l" t="t" r="r" b="b"/>
            <a:pathLst>
              <a:path w="9122378" h="11198448">
                <a:moveTo>
                  <a:pt x="0" y="0"/>
                </a:moveTo>
                <a:lnTo>
                  <a:pt x="9122378" y="0"/>
                </a:lnTo>
                <a:lnTo>
                  <a:pt x="9122378" y="11198448"/>
                </a:lnTo>
                <a:lnTo>
                  <a:pt x="0" y="11198448"/>
                </a:lnTo>
                <a:lnTo>
                  <a:pt x="0" y="0"/>
                </a:lnTo>
                <a:close/>
              </a:path>
            </a:pathLst>
          </a:custGeom>
          <a:blipFill>
            <a:blip r:embed="rId2">
              <a:alphaModFix amt="6999"/>
              <a:extLst>
                <a:ext uri="{96DAC541-7B7A-43D3-8B79-37D633B846F1}">
                  <asvg:svgBlip xmlns:asvg="http://schemas.microsoft.com/office/drawing/2016/SVG/main" r:embed="rId3"/>
                </a:ext>
              </a:extLst>
            </a:blip>
            <a:srcRect/>
            <a:stretch>
              <a:fillRect r="-26614" b="-34250"/>
            </a:stretch>
          </a:blipFill>
        </p:spPr>
      </p:sp>
      <p:sp>
        <p:nvSpPr>
          <p:cNvPr id="3" name="Freeform 3"/>
          <p:cNvSpPr/>
          <p:nvPr/>
        </p:nvSpPr>
        <p:spPr>
          <a:xfrm rot="-5400000">
            <a:off x="8343328" y="6421511"/>
            <a:ext cx="1601343" cy="2033452"/>
          </a:xfrm>
          <a:custGeom>
            <a:avLst/>
            <a:gdLst/>
            <a:ahLst/>
            <a:cxnLst/>
            <a:rect l="l" t="t" r="r" b="b"/>
            <a:pathLst>
              <a:path w="1601343" h="2033452">
                <a:moveTo>
                  <a:pt x="0" y="0"/>
                </a:moveTo>
                <a:lnTo>
                  <a:pt x="1601344" y="0"/>
                </a:lnTo>
                <a:lnTo>
                  <a:pt x="1601344" y="2033452"/>
                </a:lnTo>
                <a:lnTo>
                  <a:pt x="0" y="203345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0348689" y="6869802"/>
            <a:ext cx="4648933" cy="2914054"/>
          </a:xfrm>
          <a:custGeom>
            <a:avLst/>
            <a:gdLst/>
            <a:ahLst/>
            <a:cxnLst/>
            <a:rect l="l" t="t" r="r" b="b"/>
            <a:pathLst>
              <a:path w="4648933" h="2914054">
                <a:moveTo>
                  <a:pt x="0" y="0"/>
                </a:moveTo>
                <a:lnTo>
                  <a:pt x="4648934" y="0"/>
                </a:lnTo>
                <a:lnTo>
                  <a:pt x="4648934" y="2914054"/>
                </a:lnTo>
                <a:lnTo>
                  <a:pt x="0" y="2914054"/>
                </a:lnTo>
                <a:lnTo>
                  <a:pt x="0" y="0"/>
                </a:lnTo>
                <a:close/>
              </a:path>
            </a:pathLst>
          </a:custGeom>
          <a:blipFill>
            <a:blip r:embed="rId6"/>
            <a:stretch>
              <a:fillRect/>
            </a:stretch>
          </a:blipFill>
        </p:spPr>
      </p:sp>
      <p:sp>
        <p:nvSpPr>
          <p:cNvPr id="5" name="Freeform 5"/>
          <p:cNvSpPr/>
          <p:nvPr/>
        </p:nvSpPr>
        <p:spPr>
          <a:xfrm>
            <a:off x="4865444" y="4458018"/>
            <a:ext cx="5992601" cy="1783134"/>
          </a:xfrm>
          <a:custGeom>
            <a:avLst/>
            <a:gdLst/>
            <a:ahLst/>
            <a:cxnLst/>
            <a:rect l="l" t="t" r="r" b="b"/>
            <a:pathLst>
              <a:path w="5992601" h="1783134">
                <a:moveTo>
                  <a:pt x="0" y="0"/>
                </a:moveTo>
                <a:lnTo>
                  <a:pt x="5992601" y="0"/>
                </a:lnTo>
                <a:lnTo>
                  <a:pt x="5992601" y="1783134"/>
                </a:lnTo>
                <a:lnTo>
                  <a:pt x="0" y="1783134"/>
                </a:lnTo>
                <a:lnTo>
                  <a:pt x="0" y="0"/>
                </a:lnTo>
                <a:close/>
              </a:path>
            </a:pathLst>
          </a:custGeom>
          <a:blipFill>
            <a:blip r:embed="rId7"/>
            <a:stretch>
              <a:fillRect l="-1235" r="-1235"/>
            </a:stretch>
          </a:blipFill>
        </p:spPr>
      </p:sp>
      <p:sp>
        <p:nvSpPr>
          <p:cNvPr id="6" name="TextBox 6"/>
          <p:cNvSpPr txBox="1"/>
          <p:nvPr/>
        </p:nvSpPr>
        <p:spPr>
          <a:xfrm>
            <a:off x="3124200" y="503144"/>
            <a:ext cx="12332791" cy="893834"/>
          </a:xfrm>
          <a:prstGeom prst="rect">
            <a:avLst/>
          </a:prstGeom>
        </p:spPr>
        <p:txBody>
          <a:bodyPr wrap="square" lIns="0" tIns="0" rIns="0" bIns="0" rtlCol="0" anchor="t">
            <a:spAutoFit/>
          </a:bodyPr>
          <a:lstStyle/>
          <a:p>
            <a:pPr algn="ctr">
              <a:lnSpc>
                <a:spcPts val="7840"/>
              </a:lnSpc>
            </a:pPr>
            <a:r>
              <a:rPr lang="en-US" sz="5600" b="1" dirty="0">
                <a:solidFill>
                  <a:srgbClr val="365B6D"/>
                </a:solidFill>
                <a:latin typeface="Barlow Semi-Bold"/>
                <a:ea typeface="Barlow Semi-Bold"/>
                <a:cs typeface="Barlow Semi-Bold"/>
                <a:sym typeface="Barlow Semi-Bold"/>
              </a:rPr>
              <a:t>Analysis of High-Rated Restaurants</a:t>
            </a:r>
          </a:p>
        </p:txBody>
      </p:sp>
      <p:sp>
        <p:nvSpPr>
          <p:cNvPr id="7" name="TextBox 7"/>
          <p:cNvSpPr txBox="1"/>
          <p:nvPr/>
        </p:nvSpPr>
        <p:spPr>
          <a:xfrm>
            <a:off x="1827910" y="2019293"/>
            <a:ext cx="14368707" cy="1753242"/>
          </a:xfrm>
          <a:prstGeom prst="rect">
            <a:avLst/>
          </a:prstGeom>
        </p:spPr>
        <p:txBody>
          <a:bodyPr lIns="0" tIns="0" rIns="0" bIns="0" rtlCol="0" anchor="t">
            <a:spAutoFit/>
          </a:bodyPr>
          <a:lstStyle/>
          <a:p>
            <a:pPr algn="l">
              <a:lnSpc>
                <a:spcPts val="4689"/>
              </a:lnSpc>
              <a:spcBef>
                <a:spcPct val="0"/>
              </a:spcBef>
            </a:pPr>
            <a:r>
              <a:rPr lang="en-US" sz="3349" spc="13" dirty="0">
                <a:solidFill>
                  <a:srgbClr val="365B6D"/>
                </a:solidFill>
                <a:latin typeface="Barlow"/>
                <a:ea typeface="Barlow"/>
                <a:cs typeface="Barlow"/>
                <a:sym typeface="Barlow"/>
              </a:rPr>
              <a:t>The objective of the SQL query in the image is to identify all restaurants with an average customer rating greater than </a:t>
            </a:r>
            <a:r>
              <a:rPr lang="en-US" sz="3349" b="1" spc="13" dirty="0">
                <a:solidFill>
                  <a:srgbClr val="365B6D"/>
                </a:solidFill>
                <a:latin typeface="Barlow Bold"/>
                <a:ea typeface="Barlow Bold"/>
                <a:cs typeface="Barlow Bold"/>
                <a:sym typeface="Barlow Bold"/>
              </a:rPr>
              <a:t>4.5</a:t>
            </a:r>
            <a:r>
              <a:rPr lang="en-US" sz="3349" spc="13" dirty="0">
                <a:solidFill>
                  <a:srgbClr val="365B6D"/>
                </a:solidFill>
                <a:latin typeface="Barlow"/>
                <a:ea typeface="Barlow"/>
                <a:cs typeface="Barlow"/>
                <a:sym typeface="Barlow"/>
              </a:rPr>
              <a:t>. This helps in pinpointing the best-performing restaurants based on customer feedback.</a:t>
            </a:r>
          </a:p>
        </p:txBody>
      </p:sp>
      <p:sp>
        <p:nvSpPr>
          <p:cNvPr id="8" name="Freeform 8"/>
          <p:cNvSpPr/>
          <p:nvPr/>
        </p:nvSpPr>
        <p:spPr>
          <a:xfrm>
            <a:off x="1004871" y="6241152"/>
            <a:ext cx="2538068" cy="3233208"/>
          </a:xfrm>
          <a:custGeom>
            <a:avLst/>
            <a:gdLst/>
            <a:ahLst/>
            <a:cxnLst/>
            <a:rect l="l" t="t" r="r" b="b"/>
            <a:pathLst>
              <a:path w="2538068" h="3233208">
                <a:moveTo>
                  <a:pt x="0" y="0"/>
                </a:moveTo>
                <a:lnTo>
                  <a:pt x="2538068" y="0"/>
                </a:lnTo>
                <a:lnTo>
                  <a:pt x="2538068" y="3233207"/>
                </a:lnTo>
                <a:lnTo>
                  <a:pt x="0" y="3233207"/>
                </a:lnTo>
                <a:lnTo>
                  <a:pt x="0" y="0"/>
                </a:lnTo>
                <a:close/>
              </a:path>
            </a:pathLst>
          </a:custGeom>
          <a:blipFill>
            <a:blip r:embed="rId8">
              <a:alphaModFix amt="73000"/>
            </a:blip>
            <a:stretch>
              <a:fillRect/>
            </a:stretch>
          </a:blipFill>
        </p:spPr>
      </p:sp>
      <p:sp>
        <p:nvSpPr>
          <p:cNvPr id="9" name="TextBox 9"/>
          <p:cNvSpPr txBox="1"/>
          <p:nvPr/>
        </p:nvSpPr>
        <p:spPr>
          <a:xfrm>
            <a:off x="207690" y="9887232"/>
            <a:ext cx="2435946" cy="256589"/>
          </a:xfrm>
          <a:prstGeom prst="rect">
            <a:avLst/>
          </a:prstGeom>
        </p:spPr>
        <p:txBody>
          <a:bodyPr lIns="0" tIns="0" rIns="0" bIns="0" rtlCol="0" anchor="t">
            <a:spAutoFit/>
          </a:bodyPr>
          <a:lstStyle/>
          <a:p>
            <a:pPr algn="l">
              <a:lnSpc>
                <a:spcPts val="2132"/>
              </a:lnSpc>
            </a:pPr>
            <a:r>
              <a:rPr lang="en-US" sz="1523" i="1" u="sng">
                <a:solidFill>
                  <a:srgbClr val="1D4355">
                    <a:alpha val="62745"/>
                  </a:srgbClr>
                </a:solidFill>
                <a:latin typeface="Barlow Italics"/>
                <a:ea typeface="Barlow Italics"/>
                <a:cs typeface="Barlow Italics"/>
                <a:sym typeface="Barlow Italics"/>
                <a:hlinkClick r:id="rId9" tooltip="https://drive.google.com/file/d/1kxgn89BtqiORxXOGzk0wBqSg7ssACwS0/view?usp=sharing"/>
              </a:rPr>
              <a:t>To view full result, Click 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5400000">
            <a:off x="6204000" y="1758081"/>
            <a:ext cx="6325898" cy="10731946"/>
          </a:xfrm>
          <a:custGeom>
            <a:avLst/>
            <a:gdLst/>
            <a:ahLst/>
            <a:cxnLst/>
            <a:rect l="l" t="t" r="r" b="b"/>
            <a:pathLst>
              <a:path w="10589179" h="10731946">
                <a:moveTo>
                  <a:pt x="0" y="0"/>
                </a:moveTo>
                <a:lnTo>
                  <a:pt x="10589179" y="0"/>
                </a:lnTo>
                <a:lnTo>
                  <a:pt x="10589179" y="10731946"/>
                </a:lnTo>
                <a:lnTo>
                  <a:pt x="0" y="10731946"/>
                </a:lnTo>
                <a:lnTo>
                  <a:pt x="0" y="0"/>
                </a:lnTo>
                <a:close/>
              </a:path>
            </a:pathLst>
          </a:custGeom>
          <a:blipFill>
            <a:blip r:embed="rId2">
              <a:alphaModFix amt="7999"/>
              <a:extLst>
                <a:ext uri="{96DAC541-7B7A-43D3-8B79-37D633B846F1}">
                  <asvg:svgBlip xmlns:asvg="http://schemas.microsoft.com/office/drawing/2016/SVG/main" r:embed="rId3"/>
                </a:ext>
              </a:extLst>
            </a:blip>
            <a:stretch>
              <a:fillRect r="-67394"/>
            </a:stretch>
          </a:blipFill>
        </p:spPr>
      </p:sp>
      <p:grpSp>
        <p:nvGrpSpPr>
          <p:cNvPr id="3" name="Group 3"/>
          <p:cNvGrpSpPr/>
          <p:nvPr/>
        </p:nvGrpSpPr>
        <p:grpSpPr>
          <a:xfrm rot="-1187103">
            <a:off x="8254502" y="6301295"/>
            <a:ext cx="833395" cy="833395"/>
            <a:chOff x="0" y="0"/>
            <a:chExt cx="812800" cy="812800"/>
          </a:xfrm>
        </p:grpSpPr>
        <p:sp>
          <p:nvSpPr>
            <p:cNvPr id="4" name="Freeform 4"/>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62DDD6">
                <a:alpha val="26667"/>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5052148" y="7357566"/>
            <a:ext cx="294546" cy="322709"/>
          </a:xfrm>
          <a:custGeom>
            <a:avLst/>
            <a:gdLst/>
            <a:ahLst/>
            <a:cxnLst/>
            <a:rect l="l" t="t" r="r" b="b"/>
            <a:pathLst>
              <a:path w="294546" h="322709">
                <a:moveTo>
                  <a:pt x="0" y="0"/>
                </a:moveTo>
                <a:lnTo>
                  <a:pt x="294546" y="0"/>
                </a:lnTo>
                <a:lnTo>
                  <a:pt x="294546" y="322709"/>
                </a:lnTo>
                <a:lnTo>
                  <a:pt x="0" y="322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364953" y="7946975"/>
            <a:ext cx="4773098" cy="1172701"/>
          </a:xfrm>
          <a:custGeom>
            <a:avLst/>
            <a:gdLst/>
            <a:ahLst/>
            <a:cxnLst/>
            <a:rect l="l" t="t" r="r" b="b"/>
            <a:pathLst>
              <a:path w="4773098" h="1172701">
                <a:moveTo>
                  <a:pt x="0" y="0"/>
                </a:moveTo>
                <a:lnTo>
                  <a:pt x="4773098" y="0"/>
                </a:lnTo>
                <a:lnTo>
                  <a:pt x="4773098" y="1172701"/>
                </a:lnTo>
                <a:lnTo>
                  <a:pt x="0" y="1172701"/>
                </a:lnTo>
                <a:lnTo>
                  <a:pt x="0" y="0"/>
                </a:lnTo>
                <a:close/>
              </a:path>
            </a:pathLst>
          </a:custGeom>
          <a:blipFill>
            <a:blip r:embed="rId6"/>
            <a:stretch>
              <a:fillRect/>
            </a:stretch>
          </a:blipFill>
        </p:spPr>
      </p:sp>
      <p:sp>
        <p:nvSpPr>
          <p:cNvPr id="8" name="Freeform 8"/>
          <p:cNvSpPr/>
          <p:nvPr/>
        </p:nvSpPr>
        <p:spPr>
          <a:xfrm>
            <a:off x="437333" y="4850393"/>
            <a:ext cx="6692721" cy="2032478"/>
          </a:xfrm>
          <a:custGeom>
            <a:avLst/>
            <a:gdLst/>
            <a:ahLst/>
            <a:cxnLst/>
            <a:rect l="l" t="t" r="r" b="b"/>
            <a:pathLst>
              <a:path w="6692721" h="2032478">
                <a:moveTo>
                  <a:pt x="0" y="0"/>
                </a:moveTo>
                <a:lnTo>
                  <a:pt x="6692721" y="0"/>
                </a:lnTo>
                <a:lnTo>
                  <a:pt x="6692721" y="2032478"/>
                </a:lnTo>
                <a:lnTo>
                  <a:pt x="0" y="2032478"/>
                </a:lnTo>
                <a:lnTo>
                  <a:pt x="0" y="0"/>
                </a:lnTo>
                <a:close/>
              </a:path>
            </a:pathLst>
          </a:custGeom>
          <a:blipFill>
            <a:blip r:embed="rId7"/>
            <a:stretch>
              <a:fillRect/>
            </a:stretch>
          </a:blipFill>
        </p:spPr>
      </p:sp>
      <p:sp>
        <p:nvSpPr>
          <p:cNvPr id="9" name="Freeform 9"/>
          <p:cNvSpPr/>
          <p:nvPr/>
        </p:nvSpPr>
        <p:spPr>
          <a:xfrm rot="5400000" flipH="1" flipV="1">
            <a:off x="1323236" y="6933517"/>
            <a:ext cx="1601343" cy="2033452"/>
          </a:xfrm>
          <a:custGeom>
            <a:avLst/>
            <a:gdLst/>
            <a:ahLst/>
            <a:cxnLst/>
            <a:rect l="l" t="t" r="r" b="b"/>
            <a:pathLst>
              <a:path w="1601343" h="2033452">
                <a:moveTo>
                  <a:pt x="1601343" y="2033451"/>
                </a:moveTo>
                <a:lnTo>
                  <a:pt x="0" y="2033451"/>
                </a:lnTo>
                <a:lnTo>
                  <a:pt x="0" y="0"/>
                </a:lnTo>
                <a:lnTo>
                  <a:pt x="1601343" y="0"/>
                </a:lnTo>
                <a:lnTo>
                  <a:pt x="1601343" y="2033451"/>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012851" y="430298"/>
            <a:ext cx="13316696" cy="837564"/>
          </a:xfrm>
          <a:prstGeom prst="rect">
            <a:avLst/>
          </a:prstGeom>
        </p:spPr>
        <p:txBody>
          <a:bodyPr lIns="0" tIns="0" rIns="0" bIns="0" rtlCol="0" anchor="t">
            <a:spAutoFit/>
          </a:bodyPr>
          <a:lstStyle/>
          <a:p>
            <a:pPr algn="ctr">
              <a:lnSpc>
                <a:spcPts val="6860"/>
              </a:lnSpc>
            </a:pPr>
            <a:r>
              <a:rPr lang="en-US" sz="4900" b="1">
                <a:solidFill>
                  <a:srgbClr val="1D4355"/>
                </a:solidFill>
                <a:latin typeface="Barlow Semi-Bold"/>
                <a:ea typeface="Barlow Semi-Bold"/>
                <a:cs typeface="Barlow Semi-Bold"/>
                <a:sym typeface="Barlow Semi-Bold"/>
              </a:rPr>
              <a:t>Finding the Area with the Highest Average Price</a:t>
            </a:r>
          </a:p>
        </p:txBody>
      </p:sp>
      <p:sp>
        <p:nvSpPr>
          <p:cNvPr id="11" name="TextBox 11"/>
          <p:cNvSpPr txBox="1"/>
          <p:nvPr/>
        </p:nvSpPr>
        <p:spPr>
          <a:xfrm>
            <a:off x="934909" y="1467887"/>
            <a:ext cx="16864079" cy="2934831"/>
          </a:xfrm>
          <a:prstGeom prst="rect">
            <a:avLst/>
          </a:prstGeom>
        </p:spPr>
        <p:txBody>
          <a:bodyPr lIns="0" tIns="0" rIns="0" bIns="0" rtlCol="0" anchor="t">
            <a:spAutoFit/>
          </a:bodyPr>
          <a:lstStyle/>
          <a:p>
            <a:pPr algn="l">
              <a:lnSpc>
                <a:spcPts val="4662"/>
              </a:lnSpc>
              <a:spcBef>
                <a:spcPct val="0"/>
              </a:spcBef>
            </a:pPr>
            <a:r>
              <a:rPr lang="en-US" sz="3330" spc="13">
                <a:solidFill>
                  <a:srgbClr val="1D4355"/>
                </a:solidFill>
                <a:latin typeface="Barlow"/>
                <a:ea typeface="Barlow"/>
                <a:cs typeface="Barlow"/>
                <a:sym typeface="Barlow"/>
              </a:rPr>
              <a:t>The SQL query identifies the area with the highest average price for restaurant orders by calculating the average price of orders grouped by area. It sorts the results in descending order of average price and </a:t>
            </a:r>
            <a:r>
              <a:rPr lang="en-US" sz="3330" b="1" spc="13">
                <a:solidFill>
                  <a:srgbClr val="1D4355"/>
                </a:solidFill>
                <a:latin typeface="Barlow Bold"/>
                <a:ea typeface="Barlow Bold"/>
                <a:cs typeface="Barlow Bold"/>
                <a:sym typeface="Barlow Bold"/>
              </a:rPr>
              <a:t>limits </a:t>
            </a:r>
            <a:r>
              <a:rPr lang="en-US" sz="3330" spc="13">
                <a:solidFill>
                  <a:srgbClr val="1D4355"/>
                </a:solidFill>
                <a:latin typeface="Barlow"/>
                <a:ea typeface="Barlow"/>
                <a:cs typeface="Barlow"/>
                <a:sym typeface="Barlow"/>
              </a:rPr>
              <a:t>the output to a single result. The analysis revealed that </a:t>
            </a:r>
            <a:r>
              <a:rPr lang="en-US" sz="3330" b="1" spc="13">
                <a:solidFill>
                  <a:srgbClr val="1D4355"/>
                </a:solidFill>
                <a:latin typeface="Barlow Bold"/>
                <a:ea typeface="Barlow Bold"/>
                <a:cs typeface="Barlow Bold"/>
                <a:sym typeface="Barlow Bold"/>
              </a:rPr>
              <a:t>Vile Parle</a:t>
            </a:r>
            <a:r>
              <a:rPr lang="en-US" sz="3330" spc="13">
                <a:solidFill>
                  <a:srgbClr val="1D4355"/>
                </a:solidFill>
                <a:latin typeface="Barlow"/>
                <a:ea typeface="Barlow"/>
                <a:cs typeface="Barlow"/>
                <a:sym typeface="Barlow"/>
              </a:rPr>
              <a:t> has the highest average price of </a:t>
            </a:r>
            <a:r>
              <a:rPr lang="en-US" sz="3330" b="1" spc="13">
                <a:solidFill>
                  <a:srgbClr val="1D4355"/>
                </a:solidFill>
                <a:latin typeface="Barlow Bold"/>
                <a:ea typeface="Barlow Bold"/>
                <a:cs typeface="Barlow Bold"/>
                <a:sym typeface="Barlow Bold"/>
              </a:rPr>
              <a:t>₹1500</a:t>
            </a:r>
            <a:r>
              <a:rPr lang="en-US" sz="3330" spc="13">
                <a:solidFill>
                  <a:srgbClr val="1D4355"/>
                </a:solidFill>
                <a:latin typeface="Barlow"/>
                <a:ea typeface="Barlow"/>
                <a:cs typeface="Barlow"/>
                <a:sym typeface="Barlow"/>
              </a:rPr>
              <a:t>, suggesting it represents a premium market segment.</a:t>
            </a:r>
          </a:p>
        </p:txBody>
      </p:sp>
      <p:sp>
        <p:nvSpPr>
          <p:cNvPr id="12" name="TextBox 12"/>
          <p:cNvSpPr txBox="1"/>
          <p:nvPr/>
        </p:nvSpPr>
        <p:spPr>
          <a:xfrm>
            <a:off x="8366651" y="4147304"/>
            <a:ext cx="9764731" cy="3002267"/>
          </a:xfrm>
          <a:prstGeom prst="rect">
            <a:avLst/>
          </a:prstGeom>
        </p:spPr>
        <p:txBody>
          <a:bodyPr lIns="0" tIns="0" rIns="0" bIns="0" rtlCol="0" anchor="t">
            <a:spAutoFit/>
          </a:bodyPr>
          <a:lstStyle/>
          <a:p>
            <a:pPr algn="l">
              <a:lnSpc>
                <a:spcPts val="4285"/>
              </a:lnSpc>
            </a:pPr>
            <a:r>
              <a:rPr lang="en-US" sz="3061" b="1" spc="12">
                <a:solidFill>
                  <a:srgbClr val="1D4355"/>
                </a:solidFill>
                <a:latin typeface="Barlow Bold"/>
                <a:ea typeface="Barlow Bold"/>
                <a:cs typeface="Barlow Bold"/>
                <a:sym typeface="Barlow Bold"/>
              </a:rPr>
              <a:t>  Insights </a:t>
            </a:r>
          </a:p>
          <a:p>
            <a:pPr marL="602361" lvl="1" indent="-301180" algn="l">
              <a:lnSpc>
                <a:spcPts val="3906"/>
              </a:lnSpc>
              <a:buFont typeface="Arial"/>
              <a:buChar char="•"/>
            </a:pPr>
            <a:r>
              <a:rPr lang="en-US" sz="2790" spc="11">
                <a:solidFill>
                  <a:srgbClr val="1D4355"/>
                </a:solidFill>
                <a:latin typeface="Barlow"/>
                <a:ea typeface="Barlow"/>
                <a:cs typeface="Barlow"/>
                <a:sym typeface="Barlow"/>
              </a:rPr>
              <a:t>Vile Parle appears to be a premium area where restaurant orders are more expensive than in other locations.</a:t>
            </a:r>
          </a:p>
          <a:p>
            <a:pPr marL="602361" lvl="1" indent="-301180" algn="l">
              <a:lnSpc>
                <a:spcPts val="3906"/>
              </a:lnSpc>
              <a:buFont typeface="Arial"/>
              <a:buChar char="•"/>
            </a:pPr>
            <a:r>
              <a:rPr lang="en-US" sz="2790" spc="11">
                <a:solidFill>
                  <a:srgbClr val="1D4355"/>
                </a:solidFill>
                <a:latin typeface="Barlow"/>
                <a:ea typeface="Barlow"/>
                <a:cs typeface="Barlow"/>
                <a:sym typeface="Barlow"/>
              </a:rPr>
              <a:t>This insight could guide business strategies, such as targeting premium restaurants in this area or offering exclusive deals.</a:t>
            </a:r>
          </a:p>
        </p:txBody>
      </p:sp>
      <p:sp>
        <p:nvSpPr>
          <p:cNvPr id="13" name="TextBox 13"/>
          <p:cNvSpPr txBox="1"/>
          <p:nvPr/>
        </p:nvSpPr>
        <p:spPr>
          <a:xfrm>
            <a:off x="8366651" y="7281614"/>
            <a:ext cx="9764731" cy="2890975"/>
          </a:xfrm>
          <a:prstGeom prst="rect">
            <a:avLst/>
          </a:prstGeom>
        </p:spPr>
        <p:txBody>
          <a:bodyPr lIns="0" tIns="0" rIns="0" bIns="0" rtlCol="0" anchor="t">
            <a:spAutoFit/>
          </a:bodyPr>
          <a:lstStyle/>
          <a:p>
            <a:pPr algn="l">
              <a:lnSpc>
                <a:spcPts val="3557"/>
              </a:lnSpc>
            </a:pPr>
            <a:r>
              <a:rPr lang="en-US" sz="2540" b="1" spc="10">
                <a:solidFill>
                  <a:srgbClr val="1D4355"/>
                </a:solidFill>
                <a:latin typeface="Barlow Bold"/>
                <a:ea typeface="Barlow Bold"/>
                <a:cs typeface="Barlow Bold"/>
                <a:sym typeface="Barlow Bold"/>
              </a:rPr>
              <a:t>  Use Case:</a:t>
            </a:r>
          </a:p>
          <a:p>
            <a:pPr marL="501589" lvl="1" indent="-250794" algn="l">
              <a:lnSpc>
                <a:spcPts val="3252"/>
              </a:lnSpc>
              <a:buFont typeface="Arial"/>
              <a:buChar char="•"/>
            </a:pPr>
            <a:r>
              <a:rPr lang="en-US" sz="2323" spc="9">
                <a:solidFill>
                  <a:srgbClr val="1D4355"/>
                </a:solidFill>
                <a:latin typeface="Barlow"/>
                <a:ea typeface="Barlow"/>
                <a:cs typeface="Barlow"/>
                <a:sym typeface="Barlow"/>
              </a:rPr>
              <a:t>Launch premium offerings or exclusive deals for high-end restaurants in this area.</a:t>
            </a:r>
          </a:p>
          <a:p>
            <a:pPr marL="501589" lvl="1" indent="-250794" algn="l">
              <a:lnSpc>
                <a:spcPts val="3252"/>
              </a:lnSpc>
              <a:buFont typeface="Arial"/>
              <a:buChar char="•"/>
            </a:pPr>
            <a:r>
              <a:rPr lang="en-US" sz="2323" spc="9">
                <a:solidFill>
                  <a:srgbClr val="1D4355"/>
                </a:solidFill>
                <a:latin typeface="Barlow"/>
                <a:ea typeface="Barlow"/>
                <a:cs typeface="Barlow"/>
                <a:sym typeface="Barlow"/>
              </a:rPr>
              <a:t>Expand partnerships with fine-dining establishments or upscale delivery options.</a:t>
            </a:r>
          </a:p>
          <a:p>
            <a:pPr marL="501589" lvl="1" indent="-250794" algn="l">
              <a:lnSpc>
                <a:spcPts val="3252"/>
              </a:lnSpc>
              <a:buFont typeface="Arial"/>
              <a:buChar char="•"/>
            </a:pPr>
            <a:r>
              <a:rPr lang="en-US" sz="2323" spc="9">
                <a:solidFill>
                  <a:srgbClr val="1D4355"/>
                </a:solidFill>
                <a:latin typeface="Barlow"/>
                <a:ea typeface="Barlow"/>
                <a:cs typeface="Barlow"/>
                <a:sym typeface="Barlow"/>
              </a:rPr>
              <a:t>Position Swiggy as the go-to platform for high-quality dining in affluent areas.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5933079" y="3837399"/>
            <a:ext cx="7588879" cy="6449601"/>
          </a:xfrm>
          <a:custGeom>
            <a:avLst/>
            <a:gdLst/>
            <a:ahLst/>
            <a:cxnLst/>
            <a:rect l="l" t="t" r="r" b="b"/>
            <a:pathLst>
              <a:path w="7588879" h="9315956">
                <a:moveTo>
                  <a:pt x="0" y="0"/>
                </a:moveTo>
                <a:lnTo>
                  <a:pt x="7588879" y="0"/>
                </a:lnTo>
                <a:lnTo>
                  <a:pt x="7588879" y="9315956"/>
                </a:lnTo>
                <a:lnTo>
                  <a:pt x="0" y="9315956"/>
                </a:lnTo>
                <a:lnTo>
                  <a:pt x="0" y="0"/>
                </a:lnTo>
                <a:close/>
              </a:path>
            </a:pathLst>
          </a:custGeom>
          <a:blipFill>
            <a:blip r:embed="rId2">
              <a:alphaModFix amt="6999"/>
              <a:extLst>
                <a:ext uri="{96DAC541-7B7A-43D3-8B79-37D633B846F1}">
                  <asvg:svgBlip xmlns:asvg="http://schemas.microsoft.com/office/drawing/2016/SVG/main" r:embed="rId3"/>
                </a:ext>
              </a:extLst>
            </a:blip>
            <a:stretch>
              <a:fillRect b="-44442"/>
            </a:stretch>
          </a:blipFill>
        </p:spPr>
      </p:sp>
      <p:sp>
        <p:nvSpPr>
          <p:cNvPr id="3" name="Freeform 3"/>
          <p:cNvSpPr/>
          <p:nvPr/>
        </p:nvSpPr>
        <p:spPr>
          <a:xfrm>
            <a:off x="711704" y="4868678"/>
            <a:ext cx="5295146" cy="1729619"/>
          </a:xfrm>
          <a:custGeom>
            <a:avLst/>
            <a:gdLst/>
            <a:ahLst/>
            <a:cxnLst/>
            <a:rect l="l" t="t" r="r" b="b"/>
            <a:pathLst>
              <a:path w="5295146" h="1729619">
                <a:moveTo>
                  <a:pt x="0" y="0"/>
                </a:moveTo>
                <a:lnTo>
                  <a:pt x="5295146" y="0"/>
                </a:lnTo>
                <a:lnTo>
                  <a:pt x="5295146" y="1729619"/>
                </a:lnTo>
                <a:lnTo>
                  <a:pt x="0" y="1729619"/>
                </a:lnTo>
                <a:lnTo>
                  <a:pt x="0" y="0"/>
                </a:lnTo>
                <a:close/>
              </a:path>
            </a:pathLst>
          </a:custGeom>
          <a:blipFill>
            <a:blip r:embed="rId4"/>
            <a:stretch>
              <a:fillRect/>
            </a:stretch>
          </a:blipFill>
        </p:spPr>
      </p:sp>
      <p:sp>
        <p:nvSpPr>
          <p:cNvPr id="4" name="Freeform 4"/>
          <p:cNvSpPr/>
          <p:nvPr/>
        </p:nvSpPr>
        <p:spPr>
          <a:xfrm>
            <a:off x="3878730" y="6853709"/>
            <a:ext cx="5155746" cy="2898438"/>
          </a:xfrm>
          <a:custGeom>
            <a:avLst/>
            <a:gdLst/>
            <a:ahLst/>
            <a:cxnLst/>
            <a:rect l="l" t="t" r="r" b="b"/>
            <a:pathLst>
              <a:path w="5155746" h="2898438">
                <a:moveTo>
                  <a:pt x="0" y="0"/>
                </a:moveTo>
                <a:lnTo>
                  <a:pt x="5155746" y="0"/>
                </a:lnTo>
                <a:lnTo>
                  <a:pt x="5155746" y="2898438"/>
                </a:lnTo>
                <a:lnTo>
                  <a:pt x="0" y="2898438"/>
                </a:lnTo>
                <a:lnTo>
                  <a:pt x="0" y="0"/>
                </a:lnTo>
                <a:close/>
              </a:path>
            </a:pathLst>
          </a:custGeom>
          <a:blipFill>
            <a:blip r:embed="rId5"/>
            <a:stretch>
              <a:fillRect/>
            </a:stretch>
          </a:blipFill>
        </p:spPr>
      </p:sp>
      <p:sp>
        <p:nvSpPr>
          <p:cNvPr id="5" name="TextBox 5"/>
          <p:cNvSpPr txBox="1"/>
          <p:nvPr/>
        </p:nvSpPr>
        <p:spPr>
          <a:xfrm>
            <a:off x="3244525" y="245297"/>
            <a:ext cx="11794767"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Analyzing Top-Rated Chinese Restaurants</a:t>
            </a:r>
          </a:p>
        </p:txBody>
      </p:sp>
      <p:sp>
        <p:nvSpPr>
          <p:cNvPr id="6" name="TextBox 6"/>
          <p:cNvSpPr txBox="1"/>
          <p:nvPr/>
        </p:nvSpPr>
        <p:spPr>
          <a:xfrm>
            <a:off x="711704" y="1483082"/>
            <a:ext cx="16942304" cy="2702560"/>
          </a:xfrm>
          <a:prstGeom prst="rect">
            <a:avLst/>
          </a:prstGeom>
        </p:spPr>
        <p:txBody>
          <a:bodyPr lIns="0" tIns="0" rIns="0" bIns="0" rtlCol="0" anchor="t">
            <a:spAutoFit/>
          </a:bodyPr>
          <a:lstStyle/>
          <a:p>
            <a:pPr algn="l">
              <a:lnSpc>
                <a:spcPts val="4340"/>
              </a:lnSpc>
              <a:spcBef>
                <a:spcPct val="0"/>
              </a:spcBef>
            </a:pPr>
            <a:r>
              <a:rPr lang="en-US" sz="3100" spc="12" dirty="0">
                <a:solidFill>
                  <a:srgbClr val="1D4355"/>
                </a:solidFill>
                <a:latin typeface="Barlow"/>
                <a:ea typeface="Barlow"/>
                <a:cs typeface="Barlow"/>
                <a:sym typeface="Barlow"/>
              </a:rPr>
              <a:t>The SQL query retrieves the names and average ratings of restaurants from the Swiggy table that serve Chinese cuisine. It filters the data using the </a:t>
            </a:r>
            <a:r>
              <a:rPr lang="en-US" sz="3100" b="1" spc="12" dirty="0">
                <a:solidFill>
                  <a:srgbClr val="1D4355"/>
                </a:solidFill>
                <a:latin typeface="Barlow Bold"/>
                <a:ea typeface="Barlow Bold"/>
                <a:cs typeface="Barlow Bold"/>
                <a:sym typeface="Barlow Bold"/>
              </a:rPr>
              <a:t>LIKE </a:t>
            </a:r>
            <a:r>
              <a:rPr lang="en-US" sz="3100" spc="12" dirty="0">
                <a:solidFill>
                  <a:srgbClr val="1D4355"/>
                </a:solidFill>
                <a:latin typeface="Barlow"/>
                <a:ea typeface="Barlow"/>
                <a:cs typeface="Barlow"/>
                <a:sym typeface="Barlow"/>
              </a:rPr>
              <a:t>operator to match any food type containing the word "</a:t>
            </a:r>
            <a:r>
              <a:rPr lang="en-US" sz="3100" b="1" spc="12" dirty="0">
                <a:solidFill>
                  <a:srgbClr val="1D4355"/>
                </a:solidFill>
                <a:latin typeface="Barlow Bold"/>
                <a:ea typeface="Barlow Bold"/>
                <a:cs typeface="Barlow Bold"/>
                <a:sym typeface="Barlow Bold"/>
              </a:rPr>
              <a:t>Chinese</a:t>
            </a:r>
            <a:r>
              <a:rPr lang="en-US" sz="3100" spc="12" dirty="0">
                <a:solidFill>
                  <a:srgbClr val="1D4355"/>
                </a:solidFill>
                <a:latin typeface="Barlow"/>
                <a:ea typeface="Barlow"/>
                <a:cs typeface="Barlow"/>
                <a:sym typeface="Barlow"/>
              </a:rPr>
              <a:t>" and sorts the results in descending order based on average ratings, ensuring that the highest-rated restaurants appear first. This query is designed to help identify the top-rated Chinese restaurants on the platform.</a:t>
            </a:r>
          </a:p>
        </p:txBody>
      </p:sp>
      <p:sp>
        <p:nvSpPr>
          <p:cNvPr id="7" name="Freeform 7"/>
          <p:cNvSpPr/>
          <p:nvPr/>
        </p:nvSpPr>
        <p:spPr>
          <a:xfrm rot="-5400000">
            <a:off x="1924205" y="6704031"/>
            <a:ext cx="1408819" cy="1788976"/>
          </a:xfrm>
          <a:custGeom>
            <a:avLst/>
            <a:gdLst/>
            <a:ahLst/>
            <a:cxnLst/>
            <a:rect l="l" t="t" r="r" b="b"/>
            <a:pathLst>
              <a:path w="1408819" h="1788976">
                <a:moveTo>
                  <a:pt x="0" y="0"/>
                </a:moveTo>
                <a:lnTo>
                  <a:pt x="1408818" y="0"/>
                </a:lnTo>
                <a:lnTo>
                  <a:pt x="1408818" y="1788976"/>
                </a:lnTo>
                <a:lnTo>
                  <a:pt x="0" y="17889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9390104" y="3936454"/>
            <a:ext cx="8750233" cy="3152842"/>
          </a:xfrm>
          <a:prstGeom prst="rect">
            <a:avLst/>
          </a:prstGeom>
        </p:spPr>
        <p:txBody>
          <a:bodyPr lIns="0" tIns="0" rIns="0" bIns="0" rtlCol="0" anchor="t">
            <a:spAutoFit/>
          </a:bodyPr>
          <a:lstStyle/>
          <a:p>
            <a:pPr algn="l">
              <a:lnSpc>
                <a:spcPts val="3811"/>
              </a:lnSpc>
              <a:spcBef>
                <a:spcPct val="0"/>
              </a:spcBef>
            </a:pPr>
            <a:r>
              <a:rPr lang="en-US" sz="2722" b="1" u="none" strike="noStrike" spc="10" dirty="0">
                <a:solidFill>
                  <a:srgbClr val="1D4355"/>
                </a:solidFill>
                <a:latin typeface="Barlow Bold"/>
                <a:ea typeface="Barlow Bold"/>
                <a:cs typeface="Barlow Bold"/>
                <a:sym typeface="Barlow Bold"/>
              </a:rPr>
              <a:t>Insights:</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Identifies top-rated Chinese restaurants on Swiggy with ratings from 2.0 to 5.0.</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Highlights strong competition and high customer satisfaction in this category.</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Restaurants like </a:t>
            </a:r>
            <a:r>
              <a:rPr lang="en-US" sz="2522" b="1" i="1" u="none" strike="noStrike" spc="10" dirty="0">
                <a:solidFill>
                  <a:srgbClr val="1D4355"/>
                </a:solidFill>
                <a:latin typeface="Barlow Bold Italics"/>
                <a:ea typeface="Barlow Bold Italics"/>
                <a:cs typeface="Barlow Bold Italics"/>
                <a:sym typeface="Barlow Bold Italics"/>
              </a:rPr>
              <a:t>The Asian Pavilion</a:t>
            </a:r>
            <a:r>
              <a:rPr lang="en-US" sz="2522" u="none" strike="noStrike" spc="10" dirty="0">
                <a:solidFill>
                  <a:srgbClr val="1D4355"/>
                </a:solidFill>
                <a:latin typeface="Barlow"/>
                <a:ea typeface="Barlow"/>
                <a:cs typeface="Barlow"/>
                <a:sym typeface="Barlow"/>
              </a:rPr>
              <a:t> and </a:t>
            </a:r>
            <a:r>
              <a:rPr lang="en-US" sz="2522" b="1" i="1" u="none" strike="noStrike" spc="10" dirty="0" err="1">
                <a:solidFill>
                  <a:srgbClr val="1D4355"/>
                </a:solidFill>
                <a:latin typeface="Barlow Bold Italics"/>
                <a:ea typeface="Barlow Bold Italics"/>
                <a:cs typeface="Barlow Bold Italics"/>
                <a:sym typeface="Barlow Bold Italics"/>
              </a:rPr>
              <a:t>Nivala</a:t>
            </a:r>
            <a:r>
              <a:rPr lang="en-US" sz="2522" b="1" i="1" u="none" strike="noStrike" spc="10" dirty="0">
                <a:solidFill>
                  <a:srgbClr val="1D4355"/>
                </a:solidFill>
                <a:latin typeface="Barlow Bold Italics"/>
                <a:ea typeface="Barlow Bold Italics"/>
                <a:cs typeface="Barlow Bold Italics"/>
                <a:sym typeface="Barlow Bold Italics"/>
              </a:rPr>
              <a:t> </a:t>
            </a:r>
            <a:r>
              <a:rPr lang="en-US" sz="2522" b="1" i="1" u="none" strike="noStrike" spc="10" dirty="0" err="1">
                <a:solidFill>
                  <a:srgbClr val="1D4355"/>
                </a:solidFill>
                <a:latin typeface="Barlow Bold Italics"/>
                <a:ea typeface="Barlow Bold Italics"/>
                <a:cs typeface="Barlow Bold Italics"/>
                <a:sym typeface="Barlow Bold Italics"/>
              </a:rPr>
              <a:t>Apka</a:t>
            </a:r>
            <a:r>
              <a:rPr lang="en-US" sz="2522" u="none" strike="noStrike" spc="10" dirty="0">
                <a:solidFill>
                  <a:srgbClr val="1D4355"/>
                </a:solidFill>
                <a:latin typeface="Barlow"/>
                <a:ea typeface="Barlow"/>
                <a:cs typeface="Barlow"/>
                <a:sym typeface="Barlow"/>
              </a:rPr>
              <a:t> </a:t>
            </a:r>
            <a:r>
              <a:rPr lang="en-US" sz="2522" b="1" i="1" u="none" strike="noStrike" spc="10" dirty="0">
                <a:solidFill>
                  <a:srgbClr val="1D4355"/>
                </a:solidFill>
                <a:latin typeface="Barlow Bold Italics"/>
                <a:ea typeface="Barlow Bold Italics"/>
                <a:cs typeface="Barlow Bold Italics"/>
                <a:sym typeface="Barlow Bold Italics"/>
              </a:rPr>
              <a:t>Apna </a:t>
            </a:r>
            <a:r>
              <a:rPr lang="en-US" sz="2522" u="none" strike="noStrike" spc="10" dirty="0">
                <a:solidFill>
                  <a:srgbClr val="1D4355"/>
                </a:solidFill>
                <a:latin typeface="Barlow"/>
                <a:ea typeface="Barlow"/>
                <a:cs typeface="Barlow"/>
                <a:sym typeface="Barlow"/>
              </a:rPr>
              <a:t>stand out with perfect ratings.</a:t>
            </a:r>
          </a:p>
        </p:txBody>
      </p:sp>
      <p:sp>
        <p:nvSpPr>
          <p:cNvPr id="9" name="TextBox 9"/>
          <p:cNvSpPr txBox="1"/>
          <p:nvPr/>
        </p:nvSpPr>
        <p:spPr>
          <a:xfrm>
            <a:off x="9390104" y="7380202"/>
            <a:ext cx="8750233" cy="2705227"/>
          </a:xfrm>
          <a:prstGeom prst="rect">
            <a:avLst/>
          </a:prstGeom>
        </p:spPr>
        <p:txBody>
          <a:bodyPr lIns="0" tIns="0" rIns="0" bIns="0" rtlCol="0" anchor="t">
            <a:spAutoFit/>
          </a:bodyPr>
          <a:lstStyle/>
          <a:p>
            <a:pPr algn="l">
              <a:lnSpc>
                <a:spcPts val="3808"/>
              </a:lnSpc>
              <a:spcBef>
                <a:spcPct val="0"/>
              </a:spcBef>
            </a:pPr>
            <a:r>
              <a:rPr lang="en-US" sz="2720" b="1" u="none" strike="noStrike" spc="10" dirty="0">
                <a:solidFill>
                  <a:srgbClr val="1D4355"/>
                </a:solidFill>
                <a:latin typeface="Barlow Bold"/>
                <a:ea typeface="Barlow Bold"/>
                <a:cs typeface="Barlow Bold"/>
                <a:sym typeface="Barlow Bold"/>
              </a:rPr>
              <a:t>Use Case:</a:t>
            </a:r>
          </a:p>
          <a:p>
            <a:pPr marL="544068" lvl="1" indent="-272034" algn="l">
              <a:lnSpc>
                <a:spcPts val="3528"/>
              </a:lnSpc>
              <a:spcBef>
                <a:spcPct val="0"/>
              </a:spcBef>
              <a:buFont typeface="Arial"/>
              <a:buChar char="•"/>
            </a:pPr>
            <a:r>
              <a:rPr lang="en-US" sz="2520" u="none" strike="noStrike" spc="10" dirty="0">
                <a:solidFill>
                  <a:srgbClr val="1D4355"/>
                </a:solidFill>
                <a:latin typeface="Barlow"/>
                <a:ea typeface="Barlow"/>
                <a:cs typeface="Barlow"/>
                <a:sym typeface="Barlow"/>
              </a:rPr>
              <a:t>Helps customers find the best-rated Chinese restaurants quickly.</a:t>
            </a:r>
          </a:p>
          <a:p>
            <a:pPr marL="544068" lvl="1" indent="-272034" algn="l">
              <a:lnSpc>
                <a:spcPts val="3528"/>
              </a:lnSpc>
              <a:spcBef>
                <a:spcPct val="0"/>
              </a:spcBef>
              <a:buFont typeface="Arial"/>
              <a:buChar char="•"/>
            </a:pPr>
            <a:r>
              <a:rPr lang="en-US" sz="2520" u="none" strike="noStrike" spc="10" dirty="0">
                <a:solidFill>
                  <a:srgbClr val="1D4355"/>
                </a:solidFill>
                <a:latin typeface="Barlow"/>
                <a:ea typeface="Barlow"/>
                <a:cs typeface="Barlow"/>
                <a:sym typeface="Barlow"/>
              </a:rPr>
              <a:t>Restaurants with high ratings could be promoted in Swiggy campaigns, while those absent from the list can be encouraged to improve their offerings or service quality.</a:t>
            </a:r>
          </a:p>
        </p:txBody>
      </p:sp>
      <p:sp>
        <p:nvSpPr>
          <p:cNvPr id="10" name="TextBox 10"/>
          <p:cNvSpPr txBox="1"/>
          <p:nvPr/>
        </p:nvSpPr>
        <p:spPr>
          <a:xfrm>
            <a:off x="207690" y="9887232"/>
            <a:ext cx="2435946" cy="256589"/>
          </a:xfrm>
          <a:prstGeom prst="rect">
            <a:avLst/>
          </a:prstGeom>
        </p:spPr>
        <p:txBody>
          <a:bodyPr lIns="0" tIns="0" rIns="0" bIns="0" rtlCol="0" anchor="t">
            <a:spAutoFit/>
          </a:bodyPr>
          <a:lstStyle/>
          <a:p>
            <a:pPr algn="l">
              <a:lnSpc>
                <a:spcPts val="2132"/>
              </a:lnSpc>
            </a:pPr>
            <a:r>
              <a:rPr lang="en-US" sz="1523" i="1" u="sng">
                <a:solidFill>
                  <a:srgbClr val="1D4355">
                    <a:alpha val="62745"/>
                  </a:srgbClr>
                </a:solidFill>
                <a:latin typeface="Barlow Italics"/>
                <a:ea typeface="Barlow Italics"/>
                <a:cs typeface="Barlow Italics"/>
                <a:sym typeface="Barlow Italics"/>
                <a:hlinkClick r:id="rId8" tooltip="https://drive.google.com/file/d/1wVPbBhp0426XHsytjHBYW_9Zh-sIiyE5/view?usp=sharing"/>
              </a:rPr>
              <a:t>To view full result, Click here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6256219" y="2237233"/>
            <a:ext cx="12031782" cy="8049767"/>
          </a:xfrm>
          <a:custGeom>
            <a:avLst/>
            <a:gdLst/>
            <a:ahLst/>
            <a:cxnLst/>
            <a:rect l="l" t="t" r="r" b="b"/>
            <a:pathLst>
              <a:path w="14736981" h="12739482">
                <a:moveTo>
                  <a:pt x="0" y="0"/>
                </a:moveTo>
                <a:lnTo>
                  <a:pt x="14736981" y="0"/>
                </a:lnTo>
                <a:lnTo>
                  <a:pt x="14736981" y="12739482"/>
                </a:lnTo>
                <a:lnTo>
                  <a:pt x="0" y="12739482"/>
                </a:lnTo>
                <a:lnTo>
                  <a:pt x="0" y="0"/>
                </a:lnTo>
                <a:close/>
              </a:path>
            </a:pathLst>
          </a:custGeom>
          <a:blipFill>
            <a:blip r:embed="rId2">
              <a:alphaModFix amt="6999"/>
              <a:extLst>
                <a:ext uri="{96DAC541-7B7A-43D3-8B79-37D633B846F1}">
                  <asvg:svgBlip xmlns:asvg="http://schemas.microsoft.com/office/drawing/2016/SVG/main" r:embed="rId3"/>
                </a:ext>
              </a:extLst>
            </a:blip>
            <a:stretch>
              <a:fillRect r="-22484" b="-58259"/>
            </a:stretch>
          </a:blipFill>
        </p:spPr>
      </p:sp>
      <p:grpSp>
        <p:nvGrpSpPr>
          <p:cNvPr id="3" name="Group 3"/>
          <p:cNvGrpSpPr/>
          <p:nvPr/>
        </p:nvGrpSpPr>
        <p:grpSpPr>
          <a:xfrm rot="-1187103">
            <a:off x="10142912" y="8986877"/>
            <a:ext cx="542845" cy="542845"/>
            <a:chOff x="0" y="0"/>
            <a:chExt cx="812800" cy="812800"/>
          </a:xfrm>
        </p:grpSpPr>
        <p:sp>
          <p:nvSpPr>
            <p:cNvPr id="4" name="Freeform 4"/>
            <p:cNvSpPr/>
            <p:nvPr/>
          </p:nvSpPr>
          <p:spPr>
            <a:xfrm>
              <a:off x="54495" y="54495"/>
              <a:ext cx="703810" cy="703810"/>
            </a:xfrm>
            <a:custGeom>
              <a:avLst/>
              <a:gdLst/>
              <a:ahLst/>
              <a:cxnLst/>
              <a:rect l="l" t="t" r="r" b="b"/>
              <a:pathLst>
                <a:path w="703810" h="703810">
                  <a:moveTo>
                    <a:pt x="388094" y="23047"/>
                  </a:moveTo>
                  <a:lnTo>
                    <a:pt x="445032" y="145048"/>
                  </a:lnTo>
                  <a:cubicBezTo>
                    <a:pt x="468409" y="195138"/>
                    <a:pt x="508672" y="235401"/>
                    <a:pt x="558762" y="258778"/>
                  </a:cubicBezTo>
                  <a:lnTo>
                    <a:pt x="680763" y="315716"/>
                  </a:lnTo>
                  <a:cubicBezTo>
                    <a:pt x="694823" y="322278"/>
                    <a:pt x="703810" y="336389"/>
                    <a:pt x="703810" y="351905"/>
                  </a:cubicBezTo>
                  <a:cubicBezTo>
                    <a:pt x="703810" y="367421"/>
                    <a:pt x="694823" y="381532"/>
                    <a:pt x="680763" y="388094"/>
                  </a:cubicBezTo>
                  <a:lnTo>
                    <a:pt x="558762" y="445032"/>
                  </a:lnTo>
                  <a:cubicBezTo>
                    <a:pt x="508672" y="468409"/>
                    <a:pt x="468409" y="508672"/>
                    <a:pt x="445032" y="558762"/>
                  </a:cubicBezTo>
                  <a:lnTo>
                    <a:pt x="388094" y="680763"/>
                  </a:lnTo>
                  <a:cubicBezTo>
                    <a:pt x="381532" y="694823"/>
                    <a:pt x="367421" y="703810"/>
                    <a:pt x="351905" y="703810"/>
                  </a:cubicBezTo>
                  <a:cubicBezTo>
                    <a:pt x="336389" y="703810"/>
                    <a:pt x="322278" y="694823"/>
                    <a:pt x="315716" y="680763"/>
                  </a:cubicBezTo>
                  <a:lnTo>
                    <a:pt x="258778" y="558762"/>
                  </a:lnTo>
                  <a:cubicBezTo>
                    <a:pt x="235401" y="508672"/>
                    <a:pt x="195138" y="468409"/>
                    <a:pt x="145048" y="445032"/>
                  </a:cubicBezTo>
                  <a:lnTo>
                    <a:pt x="23047" y="388094"/>
                  </a:lnTo>
                  <a:cubicBezTo>
                    <a:pt x="8987" y="381532"/>
                    <a:pt x="0" y="367421"/>
                    <a:pt x="0" y="351905"/>
                  </a:cubicBezTo>
                  <a:cubicBezTo>
                    <a:pt x="0" y="336389"/>
                    <a:pt x="8987" y="322278"/>
                    <a:pt x="23047" y="315716"/>
                  </a:cubicBezTo>
                  <a:lnTo>
                    <a:pt x="145048" y="258778"/>
                  </a:lnTo>
                  <a:cubicBezTo>
                    <a:pt x="195138" y="235401"/>
                    <a:pt x="235401" y="195138"/>
                    <a:pt x="258778" y="145048"/>
                  </a:cubicBezTo>
                  <a:lnTo>
                    <a:pt x="315716" y="23047"/>
                  </a:lnTo>
                  <a:cubicBezTo>
                    <a:pt x="322278" y="8987"/>
                    <a:pt x="336389" y="0"/>
                    <a:pt x="351905" y="0"/>
                  </a:cubicBezTo>
                  <a:cubicBezTo>
                    <a:pt x="367421" y="0"/>
                    <a:pt x="381532" y="8987"/>
                    <a:pt x="388094" y="23047"/>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184414" y="4360701"/>
            <a:ext cx="8760234" cy="1270273"/>
          </a:xfrm>
          <a:custGeom>
            <a:avLst/>
            <a:gdLst/>
            <a:ahLst/>
            <a:cxnLst/>
            <a:rect l="l" t="t" r="r" b="b"/>
            <a:pathLst>
              <a:path w="8760234" h="1270273">
                <a:moveTo>
                  <a:pt x="0" y="0"/>
                </a:moveTo>
                <a:lnTo>
                  <a:pt x="8760234" y="0"/>
                </a:lnTo>
                <a:lnTo>
                  <a:pt x="8760234" y="1270273"/>
                </a:lnTo>
                <a:lnTo>
                  <a:pt x="0" y="1270273"/>
                </a:lnTo>
                <a:lnTo>
                  <a:pt x="0" y="0"/>
                </a:lnTo>
                <a:close/>
              </a:path>
            </a:pathLst>
          </a:custGeom>
          <a:blipFill>
            <a:blip r:embed="rId4"/>
            <a:stretch>
              <a:fillRect/>
            </a:stretch>
          </a:blipFill>
        </p:spPr>
      </p:sp>
      <p:sp>
        <p:nvSpPr>
          <p:cNvPr id="7" name="Freeform 7"/>
          <p:cNvSpPr/>
          <p:nvPr/>
        </p:nvSpPr>
        <p:spPr>
          <a:xfrm>
            <a:off x="3616288" y="6411607"/>
            <a:ext cx="4467872" cy="2499418"/>
          </a:xfrm>
          <a:custGeom>
            <a:avLst/>
            <a:gdLst/>
            <a:ahLst/>
            <a:cxnLst/>
            <a:rect l="l" t="t" r="r" b="b"/>
            <a:pathLst>
              <a:path w="4467872" h="2499418">
                <a:moveTo>
                  <a:pt x="0" y="0"/>
                </a:moveTo>
                <a:lnTo>
                  <a:pt x="4467872" y="0"/>
                </a:lnTo>
                <a:lnTo>
                  <a:pt x="4467872" y="2499418"/>
                </a:lnTo>
                <a:lnTo>
                  <a:pt x="0" y="2499418"/>
                </a:lnTo>
                <a:lnTo>
                  <a:pt x="0" y="0"/>
                </a:lnTo>
                <a:close/>
              </a:path>
            </a:pathLst>
          </a:custGeom>
          <a:blipFill>
            <a:blip r:embed="rId5"/>
            <a:stretch>
              <a:fillRect/>
            </a:stretch>
          </a:blipFill>
        </p:spPr>
      </p:sp>
      <p:sp>
        <p:nvSpPr>
          <p:cNvPr id="8" name="TextBox 8"/>
          <p:cNvSpPr txBox="1"/>
          <p:nvPr/>
        </p:nvSpPr>
        <p:spPr>
          <a:xfrm>
            <a:off x="2134969" y="397799"/>
            <a:ext cx="14018062"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Analyzing Average Delivery Time by Area on Swiggy</a:t>
            </a:r>
          </a:p>
        </p:txBody>
      </p:sp>
      <p:sp>
        <p:nvSpPr>
          <p:cNvPr id="9" name="TextBox 9"/>
          <p:cNvSpPr txBox="1"/>
          <p:nvPr/>
        </p:nvSpPr>
        <p:spPr>
          <a:xfrm>
            <a:off x="1028700" y="1568738"/>
            <a:ext cx="15831896" cy="1616710"/>
          </a:xfrm>
          <a:prstGeom prst="rect">
            <a:avLst/>
          </a:prstGeom>
        </p:spPr>
        <p:txBody>
          <a:bodyPr lIns="0" tIns="0" rIns="0" bIns="0" rtlCol="0" anchor="t">
            <a:spAutoFit/>
          </a:bodyPr>
          <a:lstStyle/>
          <a:p>
            <a:pPr marL="0" lvl="0" indent="0" algn="l">
              <a:lnSpc>
                <a:spcPts val="4340"/>
              </a:lnSpc>
              <a:spcBef>
                <a:spcPct val="0"/>
              </a:spcBef>
            </a:pPr>
            <a:r>
              <a:rPr lang="en-US" sz="3100" u="none" strike="noStrike" spc="12">
                <a:solidFill>
                  <a:srgbClr val="1D4355"/>
                </a:solidFill>
                <a:latin typeface="Barlow"/>
                <a:ea typeface="Barlow"/>
                <a:cs typeface="Barlow"/>
                <a:sym typeface="Barlow"/>
              </a:rPr>
              <a:t>The query selects the </a:t>
            </a:r>
            <a:r>
              <a:rPr lang="en-US" sz="3100" b="1" u="none" strike="noStrike" spc="12">
                <a:solidFill>
                  <a:srgbClr val="1D4355"/>
                </a:solidFill>
                <a:latin typeface="Barlow Bold"/>
                <a:ea typeface="Barlow Bold"/>
                <a:cs typeface="Barlow Bold"/>
                <a:sym typeface="Barlow Bold"/>
              </a:rPr>
              <a:t>Area </a:t>
            </a:r>
            <a:r>
              <a:rPr lang="en-US" sz="3100" u="none" strike="noStrike" spc="12">
                <a:solidFill>
                  <a:srgbClr val="1D4355"/>
                </a:solidFill>
                <a:latin typeface="Barlow"/>
                <a:ea typeface="Barlow"/>
                <a:cs typeface="Barlow"/>
                <a:sym typeface="Barlow"/>
              </a:rPr>
              <a:t>and computes the </a:t>
            </a:r>
            <a:r>
              <a:rPr lang="en-US" sz="3100" b="1" u="none" strike="noStrike" spc="12">
                <a:solidFill>
                  <a:srgbClr val="1D4355"/>
                </a:solidFill>
                <a:latin typeface="Barlow Bold"/>
                <a:ea typeface="Barlow Bold"/>
                <a:cs typeface="Barlow Bold"/>
                <a:sym typeface="Barlow Bold"/>
              </a:rPr>
              <a:t>average delivery time</a:t>
            </a:r>
            <a:r>
              <a:rPr lang="en-US" sz="3100" u="none" strike="noStrike" spc="12">
                <a:solidFill>
                  <a:srgbClr val="1D4355"/>
                </a:solidFill>
                <a:latin typeface="Barlow"/>
                <a:ea typeface="Barlow"/>
                <a:cs typeface="Barlow"/>
                <a:sym typeface="Barlow"/>
              </a:rPr>
              <a:t> (AVG(Delivery_time)) for each area in the dataset. It uses the </a:t>
            </a:r>
            <a:r>
              <a:rPr lang="en-US" sz="3100" b="1" u="none" strike="noStrike" spc="12">
                <a:solidFill>
                  <a:srgbClr val="1D4355"/>
                </a:solidFill>
                <a:latin typeface="Barlow Bold"/>
                <a:ea typeface="Barlow Bold"/>
                <a:cs typeface="Barlow Bold"/>
                <a:sym typeface="Barlow Bold"/>
              </a:rPr>
              <a:t>GROUP BY</a:t>
            </a:r>
            <a:r>
              <a:rPr lang="en-US" sz="3100" u="none" strike="noStrike" spc="12">
                <a:solidFill>
                  <a:srgbClr val="1D4355"/>
                </a:solidFill>
                <a:latin typeface="Barlow"/>
                <a:ea typeface="Barlow"/>
                <a:cs typeface="Barlow"/>
                <a:sym typeface="Barlow"/>
              </a:rPr>
              <a:t> clause to group the results by Area, ensuring that the average delivery time is calculated separately for each distinct area.</a:t>
            </a:r>
          </a:p>
        </p:txBody>
      </p:sp>
      <p:sp>
        <p:nvSpPr>
          <p:cNvPr id="10" name="TextBox 10"/>
          <p:cNvSpPr txBox="1"/>
          <p:nvPr/>
        </p:nvSpPr>
        <p:spPr>
          <a:xfrm>
            <a:off x="9199769" y="3213142"/>
            <a:ext cx="8650528" cy="4513647"/>
          </a:xfrm>
          <a:prstGeom prst="rect">
            <a:avLst/>
          </a:prstGeom>
        </p:spPr>
        <p:txBody>
          <a:bodyPr lIns="0" tIns="0" rIns="0" bIns="0" rtlCol="0" anchor="t">
            <a:spAutoFit/>
          </a:bodyPr>
          <a:lstStyle/>
          <a:p>
            <a:pPr algn="l">
              <a:lnSpc>
                <a:spcPts val="3951"/>
              </a:lnSpc>
              <a:spcBef>
                <a:spcPct val="0"/>
              </a:spcBef>
            </a:pPr>
            <a:r>
              <a:rPr lang="en-US" sz="2822" b="1" u="none" strike="noStrike" spc="11" dirty="0">
                <a:solidFill>
                  <a:srgbClr val="1D4355"/>
                </a:solidFill>
                <a:latin typeface="Barlow Bold"/>
                <a:ea typeface="Barlow Bold"/>
                <a:cs typeface="Barlow Bold"/>
                <a:sym typeface="Barlow Bold"/>
              </a:rPr>
              <a:t>Insights:</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The output shows the average delivery time for each area. For example, </a:t>
            </a:r>
            <a:r>
              <a:rPr lang="en-US" sz="2522" b="1" u="none" strike="noStrike" spc="10" dirty="0">
                <a:solidFill>
                  <a:srgbClr val="1D4355"/>
                </a:solidFill>
                <a:latin typeface="Barlow Bold"/>
                <a:ea typeface="Barlow Bold"/>
                <a:cs typeface="Barlow Bold"/>
                <a:sym typeface="Barlow Bold"/>
              </a:rPr>
              <a:t>Koramangala </a:t>
            </a:r>
            <a:r>
              <a:rPr lang="en-US" sz="2522" u="none" strike="noStrike" spc="10" dirty="0">
                <a:solidFill>
                  <a:srgbClr val="1D4355"/>
                </a:solidFill>
                <a:latin typeface="Barlow"/>
                <a:ea typeface="Barlow"/>
                <a:cs typeface="Barlow"/>
                <a:sym typeface="Barlow"/>
              </a:rPr>
              <a:t>has the highest average delivery time of 58.2984 minutes.</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We can use the </a:t>
            </a:r>
            <a:r>
              <a:rPr lang="en-US" sz="2522" b="1" u="none" strike="noStrike" spc="10" dirty="0">
                <a:solidFill>
                  <a:srgbClr val="1D4355"/>
                </a:solidFill>
                <a:latin typeface="Barlow Bold"/>
                <a:ea typeface="Barlow Bold"/>
                <a:cs typeface="Barlow Bold"/>
                <a:sym typeface="Barlow Bold"/>
              </a:rPr>
              <a:t>ORDER BY</a:t>
            </a:r>
            <a:r>
              <a:rPr lang="en-US" sz="2522" u="none" strike="noStrike" spc="10" dirty="0">
                <a:solidFill>
                  <a:srgbClr val="1D4355"/>
                </a:solidFill>
                <a:latin typeface="Barlow"/>
                <a:ea typeface="Barlow"/>
                <a:cs typeface="Barlow"/>
                <a:sym typeface="Barlow"/>
              </a:rPr>
              <a:t> clause to identify areas with the fastest and slowest average delivery times.</a:t>
            </a:r>
          </a:p>
          <a:p>
            <a:pPr marL="544585" lvl="1" indent="-272292" algn="l">
              <a:lnSpc>
                <a:spcPts val="3531"/>
              </a:lnSpc>
              <a:spcBef>
                <a:spcPct val="0"/>
              </a:spcBef>
              <a:buFont typeface="Arial"/>
              <a:buChar char="•"/>
            </a:pPr>
            <a:r>
              <a:rPr lang="en-US" sz="2522" u="none" strike="noStrike" spc="10" dirty="0">
                <a:solidFill>
                  <a:srgbClr val="1D4355"/>
                </a:solidFill>
                <a:latin typeface="Barlow"/>
                <a:ea typeface="Barlow"/>
                <a:cs typeface="Barlow"/>
                <a:sym typeface="Barlow"/>
              </a:rPr>
              <a:t>Variations in delivery times could indicate differences in traffic, restaurant density, or operational efficiency across areas.</a:t>
            </a:r>
          </a:p>
          <a:p>
            <a:pPr algn="l">
              <a:lnSpc>
                <a:spcPts val="3531"/>
              </a:lnSpc>
              <a:spcBef>
                <a:spcPct val="0"/>
              </a:spcBef>
            </a:pPr>
            <a:endParaRPr lang="en-US" sz="2522" u="none" strike="noStrike" spc="10" dirty="0">
              <a:solidFill>
                <a:srgbClr val="1D4355"/>
              </a:solidFill>
              <a:latin typeface="Barlow"/>
              <a:ea typeface="Barlow"/>
              <a:cs typeface="Barlow"/>
              <a:sym typeface="Barlow"/>
            </a:endParaRPr>
          </a:p>
        </p:txBody>
      </p:sp>
      <p:sp>
        <p:nvSpPr>
          <p:cNvPr id="11" name="TextBox 11"/>
          <p:cNvSpPr txBox="1"/>
          <p:nvPr/>
        </p:nvSpPr>
        <p:spPr>
          <a:xfrm>
            <a:off x="9199769" y="7306807"/>
            <a:ext cx="8849880" cy="2723007"/>
          </a:xfrm>
          <a:prstGeom prst="rect">
            <a:avLst/>
          </a:prstGeom>
        </p:spPr>
        <p:txBody>
          <a:bodyPr lIns="0" tIns="0" rIns="0" bIns="0" rtlCol="0" anchor="t">
            <a:spAutoFit/>
          </a:bodyPr>
          <a:lstStyle/>
          <a:p>
            <a:pPr algn="l">
              <a:lnSpc>
                <a:spcPts val="3947"/>
              </a:lnSpc>
              <a:spcBef>
                <a:spcPct val="0"/>
              </a:spcBef>
            </a:pPr>
            <a:r>
              <a:rPr lang="en-US" sz="2819" b="1" u="none" strike="noStrike" spc="11">
                <a:solidFill>
                  <a:srgbClr val="1D4355"/>
                </a:solidFill>
                <a:latin typeface="Barlow Bold"/>
                <a:ea typeface="Barlow Bold"/>
                <a:cs typeface="Barlow Bold"/>
                <a:sym typeface="Barlow Bold"/>
              </a:rPr>
              <a:t>Use Case:</a:t>
            </a:r>
          </a:p>
          <a:p>
            <a:pPr marL="544068" lvl="1" indent="-272034" algn="l">
              <a:lnSpc>
                <a:spcPts val="3528"/>
              </a:lnSpc>
              <a:spcBef>
                <a:spcPct val="0"/>
              </a:spcBef>
              <a:buFont typeface="Arial"/>
              <a:buChar char="•"/>
            </a:pPr>
            <a:r>
              <a:rPr lang="en-US" sz="2520" b="1" u="none" strike="noStrike" spc="10">
                <a:solidFill>
                  <a:srgbClr val="1D4355"/>
                </a:solidFill>
                <a:latin typeface="Barlow Bold"/>
                <a:ea typeface="Barlow Bold"/>
                <a:cs typeface="Barlow Bold"/>
                <a:sym typeface="Barlow Bold"/>
              </a:rPr>
              <a:t>Operational Optimization:</a:t>
            </a:r>
            <a:r>
              <a:rPr lang="en-US" sz="2520" u="none" strike="noStrike" spc="10">
                <a:solidFill>
                  <a:srgbClr val="1D4355"/>
                </a:solidFill>
                <a:latin typeface="Barlow"/>
                <a:ea typeface="Barlow"/>
                <a:cs typeface="Barlow"/>
                <a:sym typeface="Barlow"/>
              </a:rPr>
              <a:t> Swiggy can use this data to improve delivery efficiency in high-delay areas.</a:t>
            </a:r>
          </a:p>
          <a:p>
            <a:pPr marL="544068" lvl="1" indent="-272034" algn="l">
              <a:lnSpc>
                <a:spcPts val="3528"/>
              </a:lnSpc>
              <a:spcBef>
                <a:spcPct val="0"/>
              </a:spcBef>
              <a:buFont typeface="Arial"/>
              <a:buChar char="•"/>
            </a:pPr>
            <a:r>
              <a:rPr lang="en-US" sz="2520" b="1" u="none" strike="noStrike" spc="10">
                <a:solidFill>
                  <a:srgbClr val="1D4355"/>
                </a:solidFill>
                <a:latin typeface="Barlow Bold"/>
                <a:ea typeface="Barlow Bold"/>
                <a:cs typeface="Barlow Bold"/>
                <a:sym typeface="Barlow Bold"/>
              </a:rPr>
              <a:t>Resource Allocation:</a:t>
            </a:r>
            <a:r>
              <a:rPr lang="en-US" sz="2520" u="none" strike="noStrike" spc="10">
                <a:solidFill>
                  <a:srgbClr val="1D4355"/>
                </a:solidFill>
                <a:latin typeface="Barlow"/>
                <a:ea typeface="Barlow"/>
                <a:cs typeface="Barlow"/>
                <a:sym typeface="Barlow"/>
              </a:rPr>
              <a:t> Swiggy can allocate more delivery agents or optimize routes in areas with higher average delivery times, such as Koramangala.</a:t>
            </a:r>
          </a:p>
        </p:txBody>
      </p:sp>
      <p:sp>
        <p:nvSpPr>
          <p:cNvPr id="12" name="Freeform 12"/>
          <p:cNvSpPr/>
          <p:nvPr/>
        </p:nvSpPr>
        <p:spPr>
          <a:xfrm rot="-5400000">
            <a:off x="1318937" y="5918928"/>
            <a:ext cx="1632064" cy="2072462"/>
          </a:xfrm>
          <a:custGeom>
            <a:avLst/>
            <a:gdLst/>
            <a:ahLst/>
            <a:cxnLst/>
            <a:rect l="l" t="t" r="r" b="b"/>
            <a:pathLst>
              <a:path w="1632064" h="2072462">
                <a:moveTo>
                  <a:pt x="0" y="0"/>
                </a:moveTo>
                <a:lnTo>
                  <a:pt x="1632064" y="0"/>
                </a:lnTo>
                <a:lnTo>
                  <a:pt x="1632064" y="2072462"/>
                </a:lnTo>
                <a:lnTo>
                  <a:pt x="0" y="20724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07690" y="9887232"/>
            <a:ext cx="2435946" cy="256589"/>
          </a:xfrm>
          <a:prstGeom prst="rect">
            <a:avLst/>
          </a:prstGeom>
        </p:spPr>
        <p:txBody>
          <a:bodyPr lIns="0" tIns="0" rIns="0" bIns="0" rtlCol="0" anchor="t">
            <a:spAutoFit/>
          </a:bodyPr>
          <a:lstStyle/>
          <a:p>
            <a:pPr algn="l">
              <a:lnSpc>
                <a:spcPts val="2132"/>
              </a:lnSpc>
            </a:pPr>
            <a:r>
              <a:rPr lang="en-US" sz="1523" i="1" u="sng">
                <a:solidFill>
                  <a:srgbClr val="1D4355">
                    <a:alpha val="62745"/>
                  </a:srgbClr>
                </a:solidFill>
                <a:latin typeface="Barlow Italics"/>
                <a:ea typeface="Barlow Italics"/>
                <a:cs typeface="Barlow Italics"/>
                <a:sym typeface="Barlow Italics"/>
                <a:hlinkClick r:id="rId8" tooltip="https://drive.google.com/file/d/15g5vpvCjdP0OQKvHrg7p2moVyz85ctnJ/view?usp=sharing"/>
              </a:rPr>
              <a:t>To view full result, Click 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10800000">
            <a:off x="-2" y="3913051"/>
            <a:ext cx="6419913" cy="6373949"/>
          </a:xfrm>
          <a:custGeom>
            <a:avLst/>
            <a:gdLst/>
            <a:ahLst/>
            <a:cxnLst/>
            <a:rect l="l" t="t" r="r" b="b"/>
            <a:pathLst>
              <a:path w="10589179" h="10731946">
                <a:moveTo>
                  <a:pt x="0" y="0"/>
                </a:moveTo>
                <a:lnTo>
                  <a:pt x="10589179" y="0"/>
                </a:lnTo>
                <a:lnTo>
                  <a:pt x="10589179" y="10731946"/>
                </a:lnTo>
                <a:lnTo>
                  <a:pt x="0" y="10731946"/>
                </a:lnTo>
                <a:lnTo>
                  <a:pt x="0" y="0"/>
                </a:lnTo>
                <a:close/>
              </a:path>
            </a:pathLst>
          </a:custGeom>
          <a:blipFill>
            <a:blip r:embed="rId2">
              <a:alphaModFix amt="6999"/>
              <a:extLst>
                <a:ext uri="{96DAC541-7B7A-43D3-8B79-37D633B846F1}">
                  <asvg:svgBlip xmlns:asvg="http://schemas.microsoft.com/office/drawing/2016/SVG/main" r:embed="rId3"/>
                </a:ext>
              </a:extLst>
            </a:blip>
            <a:stretch>
              <a:fillRect t="-68372" r="-64942"/>
            </a:stretch>
          </a:blipFill>
        </p:spPr>
      </p:sp>
      <p:grpSp>
        <p:nvGrpSpPr>
          <p:cNvPr id="3" name="Group 3"/>
          <p:cNvGrpSpPr/>
          <p:nvPr/>
        </p:nvGrpSpPr>
        <p:grpSpPr>
          <a:xfrm rot="-1187103">
            <a:off x="62025" y="9081039"/>
            <a:ext cx="570028" cy="570028"/>
            <a:chOff x="0" y="0"/>
            <a:chExt cx="812800" cy="812800"/>
          </a:xfrm>
        </p:grpSpPr>
        <p:sp>
          <p:nvSpPr>
            <p:cNvPr id="4" name="Freeform 4"/>
            <p:cNvSpPr/>
            <p:nvPr/>
          </p:nvSpPr>
          <p:spPr>
            <a:xfrm>
              <a:off x="60546" y="60546"/>
              <a:ext cx="691708" cy="691708"/>
            </a:xfrm>
            <a:custGeom>
              <a:avLst/>
              <a:gdLst/>
              <a:ahLst/>
              <a:cxnLst/>
              <a:rect l="l" t="t" r="r" b="b"/>
              <a:pathLst>
                <a:path w="691708" h="691708">
                  <a:moveTo>
                    <a:pt x="386061" y="25605"/>
                  </a:moveTo>
                  <a:lnTo>
                    <a:pt x="434963" y="130388"/>
                  </a:lnTo>
                  <a:cubicBezTo>
                    <a:pt x="460935" y="186039"/>
                    <a:pt x="505669" y="230773"/>
                    <a:pt x="561320" y="256745"/>
                  </a:cubicBezTo>
                  <a:lnTo>
                    <a:pt x="666103" y="305647"/>
                  </a:lnTo>
                  <a:cubicBezTo>
                    <a:pt x="681724" y="312938"/>
                    <a:pt x="691708" y="328616"/>
                    <a:pt x="691708" y="345854"/>
                  </a:cubicBezTo>
                  <a:cubicBezTo>
                    <a:pt x="691708" y="363092"/>
                    <a:pt x="681724" y="378770"/>
                    <a:pt x="666103" y="386061"/>
                  </a:cubicBezTo>
                  <a:lnTo>
                    <a:pt x="561320" y="434963"/>
                  </a:lnTo>
                  <a:cubicBezTo>
                    <a:pt x="505669" y="460935"/>
                    <a:pt x="460935" y="505669"/>
                    <a:pt x="434963" y="561320"/>
                  </a:cubicBezTo>
                  <a:lnTo>
                    <a:pt x="386061" y="666103"/>
                  </a:lnTo>
                  <a:cubicBezTo>
                    <a:pt x="378770" y="681724"/>
                    <a:pt x="363092" y="691708"/>
                    <a:pt x="345854" y="691708"/>
                  </a:cubicBezTo>
                  <a:cubicBezTo>
                    <a:pt x="328616" y="691708"/>
                    <a:pt x="312938" y="681724"/>
                    <a:pt x="305647" y="666103"/>
                  </a:cubicBezTo>
                  <a:lnTo>
                    <a:pt x="256745" y="561320"/>
                  </a:lnTo>
                  <a:cubicBezTo>
                    <a:pt x="230773" y="505669"/>
                    <a:pt x="186039" y="460935"/>
                    <a:pt x="130388" y="434963"/>
                  </a:cubicBezTo>
                  <a:lnTo>
                    <a:pt x="25605" y="386061"/>
                  </a:lnTo>
                  <a:cubicBezTo>
                    <a:pt x="9984" y="378770"/>
                    <a:pt x="0" y="363092"/>
                    <a:pt x="0" y="345854"/>
                  </a:cubicBezTo>
                  <a:cubicBezTo>
                    <a:pt x="0" y="328616"/>
                    <a:pt x="9984" y="312938"/>
                    <a:pt x="25605" y="305647"/>
                  </a:cubicBezTo>
                  <a:lnTo>
                    <a:pt x="130388" y="256745"/>
                  </a:lnTo>
                  <a:cubicBezTo>
                    <a:pt x="186039" y="230773"/>
                    <a:pt x="230773" y="186039"/>
                    <a:pt x="256745" y="130388"/>
                  </a:cubicBezTo>
                  <a:lnTo>
                    <a:pt x="305647" y="25605"/>
                  </a:lnTo>
                  <a:cubicBezTo>
                    <a:pt x="312938" y="9984"/>
                    <a:pt x="328616" y="0"/>
                    <a:pt x="345854" y="0"/>
                  </a:cubicBezTo>
                  <a:cubicBezTo>
                    <a:pt x="363092" y="0"/>
                    <a:pt x="378770" y="9984"/>
                    <a:pt x="386061" y="25605"/>
                  </a:cubicBezTo>
                  <a:close/>
                </a:path>
              </a:pathLst>
            </a:custGeom>
            <a:solidFill>
              <a:srgbClr val="365B6D">
                <a:alpha val="36863"/>
              </a:srgbClr>
            </a:solidFill>
          </p:spPr>
        </p:sp>
        <p:sp>
          <p:nvSpPr>
            <p:cNvPr id="5" name="TextBox 5"/>
            <p:cNvSpPr txBox="1"/>
            <p:nvPr/>
          </p:nvSpPr>
          <p:spPr>
            <a:xfrm>
              <a:off x="190500" y="161925"/>
              <a:ext cx="431800" cy="460375"/>
            </a:xfrm>
            <a:prstGeom prst="rect">
              <a:avLst/>
            </a:prstGeom>
          </p:spPr>
          <p:txBody>
            <a:bodyPr lIns="50800" tIns="50800" rIns="50800" bIns="50800" rtlCol="0" anchor="ctr"/>
            <a:lstStyle/>
            <a:p>
              <a:pPr algn="ctr">
                <a:lnSpc>
                  <a:spcPts val="2730"/>
                </a:lnSpc>
              </a:pPr>
              <a:endParaRPr/>
            </a:p>
          </p:txBody>
        </p:sp>
      </p:grpSp>
      <p:pic>
        <p:nvPicPr>
          <p:cNvPr id="6" name="Picture 6"/>
          <p:cNvPicPr>
            <a:picLocks noChangeAspect="1"/>
          </p:cNvPicPr>
          <p:nvPr/>
        </p:nvPicPr>
        <p:blipFill>
          <a:blip r:embed="rId4"/>
          <a:stretch>
            <a:fillRect/>
          </a:stretch>
        </p:blipFill>
        <p:spPr>
          <a:xfrm>
            <a:off x="8879132" y="3145991"/>
            <a:ext cx="8174002" cy="7361092"/>
          </a:xfrm>
          <a:prstGeom prst="rect">
            <a:avLst/>
          </a:prstGeom>
        </p:spPr>
      </p:pic>
      <p:sp>
        <p:nvSpPr>
          <p:cNvPr id="7" name="Freeform 7"/>
          <p:cNvSpPr/>
          <p:nvPr/>
        </p:nvSpPr>
        <p:spPr>
          <a:xfrm>
            <a:off x="2841252" y="8510430"/>
            <a:ext cx="1076178" cy="1038512"/>
          </a:xfrm>
          <a:custGeom>
            <a:avLst/>
            <a:gdLst/>
            <a:ahLst/>
            <a:cxnLst/>
            <a:rect l="l" t="t" r="r" b="b"/>
            <a:pathLst>
              <a:path w="1076178" h="1038512">
                <a:moveTo>
                  <a:pt x="0" y="0"/>
                </a:moveTo>
                <a:lnTo>
                  <a:pt x="1076178" y="0"/>
                </a:lnTo>
                <a:lnTo>
                  <a:pt x="1076178" y="1038512"/>
                </a:lnTo>
                <a:lnTo>
                  <a:pt x="0" y="10385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695587" y="9548942"/>
            <a:ext cx="1384870" cy="553948"/>
          </a:xfrm>
          <a:custGeom>
            <a:avLst/>
            <a:gdLst/>
            <a:ahLst/>
            <a:cxnLst/>
            <a:rect l="l" t="t" r="r" b="b"/>
            <a:pathLst>
              <a:path w="1384870" h="553948">
                <a:moveTo>
                  <a:pt x="0" y="0"/>
                </a:moveTo>
                <a:lnTo>
                  <a:pt x="1384870" y="0"/>
                </a:lnTo>
                <a:lnTo>
                  <a:pt x="1384870" y="553948"/>
                </a:lnTo>
                <a:lnTo>
                  <a:pt x="0" y="5539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47039" y="4176125"/>
            <a:ext cx="6915767" cy="4052207"/>
          </a:xfrm>
          <a:custGeom>
            <a:avLst/>
            <a:gdLst/>
            <a:ahLst/>
            <a:cxnLst/>
            <a:rect l="l" t="t" r="r" b="b"/>
            <a:pathLst>
              <a:path w="6915767" h="4052207">
                <a:moveTo>
                  <a:pt x="0" y="0"/>
                </a:moveTo>
                <a:lnTo>
                  <a:pt x="6915767" y="0"/>
                </a:lnTo>
                <a:lnTo>
                  <a:pt x="6915767" y="4052207"/>
                </a:lnTo>
                <a:lnTo>
                  <a:pt x="0" y="4052207"/>
                </a:lnTo>
                <a:lnTo>
                  <a:pt x="0" y="0"/>
                </a:lnTo>
                <a:close/>
              </a:path>
            </a:pathLst>
          </a:custGeom>
          <a:blipFill>
            <a:blip r:embed="rId9"/>
            <a:stretch>
              <a:fillRect/>
            </a:stretch>
          </a:blipFill>
        </p:spPr>
      </p:sp>
      <p:sp>
        <p:nvSpPr>
          <p:cNvPr id="10" name="Freeform 10"/>
          <p:cNvSpPr/>
          <p:nvPr/>
        </p:nvSpPr>
        <p:spPr>
          <a:xfrm>
            <a:off x="4571283" y="7747680"/>
            <a:ext cx="4335163" cy="2191755"/>
          </a:xfrm>
          <a:custGeom>
            <a:avLst/>
            <a:gdLst/>
            <a:ahLst/>
            <a:cxnLst/>
            <a:rect l="l" t="t" r="r" b="b"/>
            <a:pathLst>
              <a:path w="4335163" h="2191755">
                <a:moveTo>
                  <a:pt x="0" y="0"/>
                </a:moveTo>
                <a:lnTo>
                  <a:pt x="4335163" y="0"/>
                </a:lnTo>
                <a:lnTo>
                  <a:pt x="4335163" y="2191755"/>
                </a:lnTo>
                <a:lnTo>
                  <a:pt x="0" y="2191755"/>
                </a:lnTo>
                <a:lnTo>
                  <a:pt x="0" y="0"/>
                </a:lnTo>
                <a:close/>
              </a:path>
            </a:pathLst>
          </a:custGeom>
          <a:blipFill>
            <a:blip r:embed="rId10"/>
            <a:stretch>
              <a:fillRect/>
            </a:stretch>
          </a:blipFill>
        </p:spPr>
      </p:sp>
      <p:sp>
        <p:nvSpPr>
          <p:cNvPr id="11" name="TextBox 11"/>
          <p:cNvSpPr txBox="1"/>
          <p:nvPr/>
        </p:nvSpPr>
        <p:spPr>
          <a:xfrm>
            <a:off x="2820580" y="191136"/>
            <a:ext cx="12991386" cy="837564"/>
          </a:xfrm>
          <a:prstGeom prst="rect">
            <a:avLst/>
          </a:prstGeom>
        </p:spPr>
        <p:txBody>
          <a:bodyPr lIns="0" tIns="0" rIns="0" bIns="0" rtlCol="0" anchor="t">
            <a:spAutoFit/>
          </a:bodyPr>
          <a:lstStyle/>
          <a:p>
            <a:pPr marL="0" lvl="0" indent="0" algn="ctr">
              <a:lnSpc>
                <a:spcPts val="6860"/>
              </a:lnSpc>
              <a:spcBef>
                <a:spcPct val="0"/>
              </a:spcBef>
            </a:pPr>
            <a:r>
              <a:rPr lang="en-US" sz="4900" b="1" u="none" strike="noStrike">
                <a:solidFill>
                  <a:srgbClr val="1D4355"/>
                </a:solidFill>
                <a:latin typeface="Barlow Semi-Bold"/>
                <a:ea typeface="Barlow Semi-Bold"/>
                <a:cs typeface="Barlow Semi-Bold"/>
                <a:sym typeface="Barlow Semi-Bold"/>
              </a:rPr>
              <a:t>Restaurant Count Analysis Across Price Ranges</a:t>
            </a:r>
          </a:p>
        </p:txBody>
      </p:sp>
      <p:sp>
        <p:nvSpPr>
          <p:cNvPr id="12" name="TextBox 12"/>
          <p:cNvSpPr txBox="1"/>
          <p:nvPr/>
        </p:nvSpPr>
        <p:spPr>
          <a:xfrm>
            <a:off x="471420" y="1191467"/>
            <a:ext cx="17767718" cy="2702560"/>
          </a:xfrm>
          <a:prstGeom prst="rect">
            <a:avLst/>
          </a:prstGeom>
        </p:spPr>
        <p:txBody>
          <a:bodyPr lIns="0" tIns="0" rIns="0" bIns="0" rtlCol="0" anchor="t">
            <a:spAutoFit/>
          </a:bodyPr>
          <a:lstStyle/>
          <a:p>
            <a:pPr marL="0" lvl="0" indent="0" algn="l">
              <a:lnSpc>
                <a:spcPts val="4340"/>
              </a:lnSpc>
              <a:spcBef>
                <a:spcPct val="0"/>
              </a:spcBef>
            </a:pPr>
            <a:r>
              <a:rPr lang="en-US" sz="3100" u="none" strike="noStrike" spc="12">
                <a:solidFill>
                  <a:srgbClr val="1D4355"/>
                </a:solidFill>
                <a:latin typeface="Barlow"/>
                <a:ea typeface="Barlow"/>
                <a:cs typeface="Barlow"/>
                <a:sym typeface="Barlow"/>
              </a:rPr>
              <a:t>The SQL query categorizes restaurants from the swiggy table using </a:t>
            </a:r>
            <a:r>
              <a:rPr lang="en-US" sz="3100" b="1" u="none" strike="noStrike" spc="12">
                <a:solidFill>
                  <a:srgbClr val="1D4355"/>
                </a:solidFill>
                <a:latin typeface="Barlow Bold"/>
                <a:ea typeface="Barlow Bold"/>
                <a:cs typeface="Barlow Bold"/>
                <a:sym typeface="Barlow Bold"/>
              </a:rPr>
              <a:t>CASE </a:t>
            </a:r>
            <a:r>
              <a:rPr lang="en-US" sz="3100" u="none" strike="noStrike" spc="12">
                <a:solidFill>
                  <a:srgbClr val="1D4355"/>
                </a:solidFill>
                <a:latin typeface="Barlow"/>
                <a:ea typeface="Barlow"/>
                <a:cs typeface="Barlow"/>
                <a:sym typeface="Barlow"/>
              </a:rPr>
              <a:t>expression into price ranges (</a:t>
            </a:r>
            <a:r>
              <a:rPr lang="en-US" sz="3100" b="1" u="none" strike="noStrike" spc="12">
                <a:solidFill>
                  <a:srgbClr val="1D4355"/>
                </a:solidFill>
                <a:latin typeface="Barlow Bold"/>
                <a:ea typeface="Barlow Bold"/>
                <a:cs typeface="Barlow Bold"/>
                <a:sym typeface="Barlow Bold"/>
              </a:rPr>
              <a:t>0-200, 201-400, 401-600, 601-800, 800+</a:t>
            </a:r>
            <a:r>
              <a:rPr lang="en-US" sz="3100" u="none" strike="noStrike" spc="12">
                <a:solidFill>
                  <a:srgbClr val="1D4355"/>
                </a:solidFill>
                <a:latin typeface="Barlow"/>
                <a:ea typeface="Barlow"/>
                <a:cs typeface="Barlow"/>
                <a:sym typeface="Barlow"/>
              </a:rPr>
              <a:t>) and counts the number of restaurants in each range. The output reveals that the most common price range is 201-400 with</a:t>
            </a:r>
            <a:r>
              <a:rPr lang="en-US" sz="3100" b="1" u="none" strike="noStrike" spc="12">
                <a:solidFill>
                  <a:srgbClr val="1D4355"/>
                </a:solidFill>
                <a:latin typeface="Barlow Bold"/>
                <a:ea typeface="Barlow Bold"/>
                <a:cs typeface="Barlow Bold"/>
                <a:sym typeface="Barlow Bold"/>
              </a:rPr>
              <a:t> 4,137</a:t>
            </a:r>
            <a:r>
              <a:rPr lang="en-US" sz="3100" u="none" strike="noStrike" spc="12">
                <a:solidFill>
                  <a:srgbClr val="1D4355"/>
                </a:solidFill>
                <a:latin typeface="Barlow"/>
                <a:ea typeface="Barlow"/>
                <a:cs typeface="Barlow"/>
                <a:sym typeface="Barlow"/>
              </a:rPr>
              <a:t> restaurants, followed by 0-200 with </a:t>
            </a:r>
            <a:r>
              <a:rPr lang="en-US" sz="3100" b="1" u="none" strike="noStrike" spc="12">
                <a:solidFill>
                  <a:srgbClr val="1D4355"/>
                </a:solidFill>
                <a:latin typeface="Barlow Bold"/>
                <a:ea typeface="Barlow Bold"/>
                <a:cs typeface="Barlow Bold"/>
                <a:sym typeface="Barlow Bold"/>
              </a:rPr>
              <a:t>2,756</a:t>
            </a:r>
            <a:r>
              <a:rPr lang="en-US" sz="3100" u="none" strike="noStrike" spc="12">
                <a:solidFill>
                  <a:srgbClr val="1D4355"/>
                </a:solidFill>
                <a:latin typeface="Barlow"/>
                <a:ea typeface="Barlow"/>
                <a:cs typeface="Barlow"/>
                <a:sym typeface="Barlow"/>
              </a:rPr>
              <a:t>. High-end options (800+) account for </a:t>
            </a:r>
            <a:r>
              <a:rPr lang="en-US" sz="3100" b="1" u="none" strike="noStrike" spc="12">
                <a:solidFill>
                  <a:srgbClr val="1D4355"/>
                </a:solidFill>
                <a:latin typeface="Barlow Bold"/>
                <a:ea typeface="Barlow Bold"/>
                <a:cs typeface="Barlow Bold"/>
                <a:sym typeface="Barlow Bold"/>
              </a:rPr>
              <a:t>418</a:t>
            </a:r>
            <a:r>
              <a:rPr lang="en-US" sz="3100" u="none" strike="noStrike" spc="12">
                <a:solidFill>
                  <a:srgbClr val="1D4355"/>
                </a:solidFill>
                <a:latin typeface="Barlow"/>
                <a:ea typeface="Barlow"/>
                <a:cs typeface="Barlow"/>
                <a:sym typeface="Barlow"/>
              </a:rPr>
              <a:t> restaurants, while the 601-800 range has the fewest at </a:t>
            </a:r>
            <a:r>
              <a:rPr lang="en-US" sz="3100" b="1" u="none" strike="noStrike" spc="12">
                <a:solidFill>
                  <a:srgbClr val="1D4355"/>
                </a:solidFill>
                <a:latin typeface="Barlow Bold"/>
                <a:ea typeface="Barlow Bold"/>
                <a:cs typeface="Barlow Bold"/>
                <a:sym typeface="Barlow Bold"/>
              </a:rPr>
              <a:t>289</a:t>
            </a:r>
            <a:r>
              <a:rPr lang="en-US" sz="3100" u="none" strike="noStrike" spc="12">
                <a:solidFill>
                  <a:srgbClr val="1D4355"/>
                </a:solidFill>
                <a:latin typeface="Barlow"/>
                <a:ea typeface="Barlow"/>
                <a:cs typeface="Barlow"/>
                <a:sym typeface="Barlow"/>
              </a:rPr>
              <a:t>.</a:t>
            </a:r>
          </a:p>
        </p:txBody>
      </p:sp>
      <p:sp>
        <p:nvSpPr>
          <p:cNvPr id="13" name="TextBox 13"/>
          <p:cNvSpPr txBox="1"/>
          <p:nvPr/>
        </p:nvSpPr>
        <p:spPr>
          <a:xfrm>
            <a:off x="16926807" y="9683822"/>
            <a:ext cx="922430" cy="255613"/>
          </a:xfrm>
          <a:prstGeom prst="rect">
            <a:avLst/>
          </a:prstGeom>
        </p:spPr>
        <p:txBody>
          <a:bodyPr lIns="0" tIns="0" rIns="0" bIns="0" rtlCol="0" anchor="t">
            <a:spAutoFit/>
          </a:bodyPr>
          <a:lstStyle/>
          <a:p>
            <a:pPr algn="ctr">
              <a:lnSpc>
                <a:spcPts val="2103"/>
              </a:lnSpc>
            </a:pPr>
            <a:r>
              <a:rPr lang="en-US" sz="1502" i="1">
                <a:solidFill>
                  <a:srgbClr val="000000"/>
                </a:solidFill>
                <a:latin typeface="Canva Sans Italics"/>
                <a:ea typeface="Canva Sans Italics"/>
                <a:cs typeface="Canva Sans Italics"/>
                <a:sym typeface="Canva Sans Italics"/>
              </a:rPr>
              <a:t>Highlights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2284</Words>
  <Application>Microsoft Office PowerPoint</Application>
  <PresentationFormat>Custom</PresentationFormat>
  <Paragraphs>158</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Barlow Italics</vt:lpstr>
      <vt:lpstr>Arial</vt:lpstr>
      <vt:lpstr>Calibri</vt:lpstr>
      <vt:lpstr>Canva Sans Bold</vt:lpstr>
      <vt:lpstr>Barlow Bold</vt:lpstr>
      <vt:lpstr>Barlow Semi-Bold</vt:lpstr>
      <vt:lpstr>Barlow Bold Italics</vt:lpstr>
      <vt:lpstr>Barlow</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Swiggy SQL Project</dc:title>
  <cp:lastModifiedBy>Suraj Maurya</cp:lastModifiedBy>
  <cp:revision>6</cp:revision>
  <dcterms:created xsi:type="dcterms:W3CDTF">2006-08-16T00:00:00Z</dcterms:created>
  <dcterms:modified xsi:type="dcterms:W3CDTF">2024-12-27T17:29:39Z</dcterms:modified>
  <dc:identifier>DAGZkHsqKPA</dc:identifier>
</cp:coreProperties>
</file>